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84" r:id="rId6"/>
    <p:sldMasterId id="2147483713" r:id="rId7"/>
    <p:sldMasterId id="2147483725" r:id="rId8"/>
    <p:sldMasterId id="2147483752" r:id="rId9"/>
    <p:sldMasterId id="2147483764" r:id="rId10"/>
    <p:sldMasterId id="2147483779" r:id="rId11"/>
    <p:sldMasterId id="2147483791" r:id="rId12"/>
    <p:sldMasterId id="2147483798" r:id="rId13"/>
  </p:sldMasterIdLst>
  <p:notesMasterIdLst>
    <p:notesMasterId r:id="rId84"/>
  </p:notesMasterIdLst>
  <p:sldIdLst>
    <p:sldId id="257" r:id="rId14"/>
    <p:sldId id="258" r:id="rId15"/>
    <p:sldId id="260" r:id="rId16"/>
    <p:sldId id="259" r:id="rId17"/>
    <p:sldId id="915" r:id="rId18"/>
    <p:sldId id="2076136913" r:id="rId19"/>
    <p:sldId id="2076136911" r:id="rId20"/>
    <p:sldId id="1673" r:id="rId21"/>
    <p:sldId id="2076136912" r:id="rId22"/>
    <p:sldId id="1671" r:id="rId23"/>
    <p:sldId id="266" r:id="rId24"/>
    <p:sldId id="267" r:id="rId25"/>
    <p:sldId id="268" r:id="rId26"/>
    <p:sldId id="1674" r:id="rId27"/>
    <p:sldId id="2076136909" r:id="rId28"/>
    <p:sldId id="1676" r:id="rId29"/>
    <p:sldId id="265" r:id="rId30"/>
    <p:sldId id="1675" r:id="rId31"/>
    <p:sldId id="261" r:id="rId32"/>
    <p:sldId id="308" r:id="rId33"/>
    <p:sldId id="309" r:id="rId34"/>
    <p:sldId id="826" r:id="rId35"/>
    <p:sldId id="811" r:id="rId36"/>
    <p:sldId id="819" r:id="rId37"/>
    <p:sldId id="813" r:id="rId38"/>
    <p:sldId id="827" r:id="rId39"/>
    <p:sldId id="822" r:id="rId40"/>
    <p:sldId id="2076136915" r:id="rId41"/>
    <p:sldId id="2076136900" r:id="rId42"/>
    <p:sldId id="833" r:id="rId43"/>
    <p:sldId id="832" r:id="rId44"/>
    <p:sldId id="828" r:id="rId45"/>
    <p:sldId id="316" r:id="rId46"/>
    <p:sldId id="843" r:id="rId47"/>
    <p:sldId id="831" r:id="rId48"/>
    <p:sldId id="835" r:id="rId49"/>
    <p:sldId id="841" r:id="rId50"/>
    <p:sldId id="836" r:id="rId51"/>
    <p:sldId id="837" r:id="rId52"/>
    <p:sldId id="838" r:id="rId53"/>
    <p:sldId id="845" r:id="rId54"/>
    <p:sldId id="839" r:id="rId55"/>
    <p:sldId id="844" r:id="rId56"/>
    <p:sldId id="840" r:id="rId57"/>
    <p:sldId id="262" r:id="rId58"/>
    <p:sldId id="269" r:id="rId59"/>
    <p:sldId id="292" r:id="rId60"/>
    <p:sldId id="273" r:id="rId61"/>
    <p:sldId id="282" r:id="rId62"/>
    <p:sldId id="274" r:id="rId63"/>
    <p:sldId id="275" r:id="rId64"/>
    <p:sldId id="280" r:id="rId65"/>
    <p:sldId id="285" r:id="rId66"/>
    <p:sldId id="276" r:id="rId67"/>
    <p:sldId id="281" r:id="rId68"/>
    <p:sldId id="291" r:id="rId69"/>
    <p:sldId id="278" r:id="rId70"/>
    <p:sldId id="277" r:id="rId71"/>
    <p:sldId id="288" r:id="rId72"/>
    <p:sldId id="289" r:id="rId73"/>
    <p:sldId id="290" r:id="rId74"/>
    <p:sldId id="279" r:id="rId75"/>
    <p:sldId id="263" r:id="rId76"/>
    <p:sldId id="264" r:id="rId77"/>
    <p:sldId id="2076136901" r:id="rId78"/>
    <p:sldId id="2076136898" r:id="rId79"/>
    <p:sldId id="2076136899" r:id="rId80"/>
    <p:sldId id="256" r:id="rId81"/>
    <p:sldId id="2076136914" r:id="rId82"/>
    <p:sldId id="2076136904"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D14F"/>
    <a:srgbClr val="229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46320-95E8-43F2-BDE7-4B1847581B8A}" v="37" dt="2020-05-08T14:12:50.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8790" autoAdjust="0"/>
  </p:normalViewPr>
  <p:slideViewPr>
    <p:cSldViewPr snapToGrid="0">
      <p:cViewPr varScale="1">
        <p:scale>
          <a:sx n="32" d="100"/>
          <a:sy n="32" d="100"/>
        </p:scale>
        <p:origin x="19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C901A-8409-48C8-BB25-FAD8D60C812C}"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9999A-6213-4886-9AF6-6EB73D1B518C}" type="slidenum">
              <a:rPr lang="en-US" smtClean="0"/>
              <a:t>‹#›</a:t>
            </a:fld>
            <a:endParaRPr lang="en-US"/>
          </a:p>
        </p:txBody>
      </p:sp>
    </p:spTree>
    <p:extLst>
      <p:ext uri="{BB962C8B-B14F-4D97-AF65-F5344CB8AC3E}">
        <p14:creationId xmlns:p14="http://schemas.microsoft.com/office/powerpoint/2010/main" val="267003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1</a:t>
            </a:fld>
            <a:endParaRPr lang="en-US"/>
          </a:p>
        </p:txBody>
      </p:sp>
    </p:spTree>
    <p:extLst>
      <p:ext uri="{BB962C8B-B14F-4D97-AF65-F5344CB8AC3E}">
        <p14:creationId xmlns:p14="http://schemas.microsoft.com/office/powerpoint/2010/main" val="39143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000" dirty="0"/>
              <a:t>WHO recommends the following: </a:t>
            </a:r>
          </a:p>
          <a:p>
            <a:pPr marL="378047" indent="-378047">
              <a:buAutoNum type="arabicPeriod"/>
            </a:pPr>
            <a:r>
              <a:rPr lang="en-GB" sz="1000" dirty="0"/>
              <a:t>One or several hand hygiene stations (either for handwashing with soap and water or for hand rubbing with an alcohol-based hand rub ) should be placed in front of the entrance of every public (including schools and healthcare facilities) or private commercial building, to allow everyone to practice hand hygiene before entering and when leaving it. </a:t>
            </a:r>
          </a:p>
          <a:p>
            <a:pPr marL="378047" indent="-378047">
              <a:buAutoNum type="arabicPeriod"/>
            </a:pPr>
            <a:r>
              <a:rPr lang="en-GB" sz="1000" dirty="0"/>
              <a:t>Facilities should be provided at all transport locations, and especially at major bus and train stations, airports, and seaports. </a:t>
            </a:r>
          </a:p>
          <a:p>
            <a:pPr marL="378047" indent="-378047">
              <a:buAutoNum type="arabicPeriod"/>
            </a:pPr>
            <a:r>
              <a:rPr lang="en-GB" sz="1000" dirty="0"/>
              <a:t>The quantity and usability of the hand hygiene stations should be adapted to the type (e.g. young children, elderly, those with limited mobility) and number of users to better encourage use and reduce waiting time. </a:t>
            </a:r>
          </a:p>
          <a:p>
            <a:pPr marL="378047" indent="-378047">
              <a:buAutoNum type="arabicPeriod"/>
            </a:pPr>
            <a:r>
              <a:rPr lang="en-GB" sz="1000" dirty="0"/>
              <a:t>The installation, supervision, and regular refilling of the equipment should be the overall responsibility of public health authorities and delegated to building managers. Private sector and civil society initiatives to support the commodities, maintenance, and effective use are welcome. </a:t>
            </a:r>
          </a:p>
          <a:p>
            <a:pPr marL="378047" indent="-378047">
              <a:buFont typeface="+mj-lt"/>
              <a:buAutoNum type="arabicPeriod" startAt="5"/>
            </a:pPr>
            <a:r>
              <a:rPr lang="en-GB" sz="1000" dirty="0"/>
              <a:t>The use of public hand hygiene stations should be obligatory before passing the threshold of the entrance to any building and to any means of public transport during the COVID-19 pandemic. Repeated hand hygiene whenever outside private homes can in this way become part of the routine of everyday life in all countries. </a:t>
            </a:r>
          </a:p>
          <a:p>
            <a:pPr marL="378047" indent="-378047">
              <a:buFont typeface="+mj-lt"/>
              <a:buAutoNum type="arabicPeriod" startAt="5"/>
            </a:pPr>
            <a:r>
              <a:rPr lang="en-GB" sz="1000" dirty="0"/>
              <a:t>All private and public health care facilities should establish or strengthen their hand hygiene improvement multimodal programmes and rapidly ensure at a minimum procurement of adequate quantities of quality hand hygiene supplies, refresher hand hygiene training, and reminders and communications about the importance of hand hygiene in preventing the spread of the COVID-19 virus. </a:t>
            </a:r>
          </a:p>
          <a:p>
            <a:pPr marL="378047" indent="-378047">
              <a:buFont typeface="+mj-lt"/>
              <a:buAutoNum type="arabicPeriod" startAt="7"/>
            </a:pPr>
            <a:r>
              <a:rPr lang="en-GB" sz="1000" dirty="0"/>
              <a:t>Local health authorities should ensure the continuous presence of functional hand hygiene stations (either alcohol-based hand rub dispensers or soap, water, and disposable towels) for all health care workers at all points of care, in areas where personal protective equipment (PPE) is put on or taken off, and where health care waste is handled. In addition, functional hand hygiene stations should be available for all patients, family members, and visitors, and within 5 m of toilets, as well as at entrances and exits, in waiting and dining rooms, and other public areas. Local production of alcohol-based hand rub formulations in national, sub-national or hospital pharmacies or by private companies should be strongly encouraged according to WHO guidance, especially if commercial options are limited or too costly. </a:t>
            </a:r>
          </a:p>
          <a:p>
            <a:pPr marL="378047" indent="-378047">
              <a:buFont typeface="+mj-lt"/>
              <a:buAutoNum type="arabicPeriod" startAt="7"/>
            </a:pPr>
            <a:r>
              <a:rPr lang="en-GB" sz="1000" dirty="0"/>
              <a:t>Health care workers should perform hand hygiene using the proper technique and according to the instructions known as “My 5 moments for hand hygiene” , in particular, before putting on PPE and after removing it, when changing gloves, after any contact with a patient with suspected or confirmed COVID-19 virus, their waste, or the environment in the patients’ immediate surroundings, after contact with any respiratory secretions, before food preparation and eating, and after using the toilet.</a:t>
            </a:r>
          </a:p>
          <a:p>
            <a:pPr marL="378047" indent="-378047">
              <a:buFont typeface="+mj-lt"/>
              <a:buAutoNum type="arabicPeriod" startAt="7"/>
            </a:pPr>
            <a:r>
              <a:rPr lang="en-GB" sz="1000" dirty="0"/>
              <a:t>All health care facilities are strongly encouraged to participate actively in the WHO Save Lives: Clean Your Hands campaign before and on 5 May 2020 and to respond to the United Nations Secretary General’s Global Call to Action on WASH in health care facilities. </a:t>
            </a:r>
          </a:p>
          <a:p>
            <a:pPr marL="378047" indent="-378047">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042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latinLnBrk="0"/>
            <a:r>
              <a:rPr lang="en-GB" sz="1200" b="0" i="0" u="none" strike="noStrike" kern="1200" dirty="0">
                <a:solidFill>
                  <a:schemeClr val="tx1"/>
                </a:solidFill>
                <a:effectLst/>
                <a:latin typeface="+mn-lt"/>
                <a:ea typeface="+mn-ea"/>
                <a:cs typeface="+mn-cs"/>
              </a:rPr>
              <a:t>This step focuses on training and education. </a:t>
            </a:r>
          </a:p>
          <a:p>
            <a:pPr marL="171450" indent="-171450" rtl="0" latinLnBrk="0">
              <a:buFont typeface="Arial" panose="020B0604020202020204" pitchFamily="34" charset="0"/>
              <a:buChar char="•"/>
            </a:pPr>
            <a:r>
              <a:rPr lang="en-GB" sz="1200" b="0" i="0" u="none" strike="noStrike" kern="1200" dirty="0">
                <a:solidFill>
                  <a:schemeClr val="tx1"/>
                </a:solidFill>
                <a:effectLst/>
                <a:latin typeface="+mn-lt"/>
                <a:ea typeface="+mn-ea"/>
                <a:cs typeface="+mn-cs"/>
              </a:rPr>
              <a:t>Allocate responsibility to check that current training and education programmes </a:t>
            </a:r>
            <a:r>
              <a:rPr lang="en-GB" sz="1200" b="0" i="0" u="sng" strike="noStrike" kern="1200" dirty="0">
                <a:solidFill>
                  <a:schemeClr val="tx1"/>
                </a:solidFill>
                <a:effectLst/>
                <a:latin typeface="+mn-lt"/>
                <a:ea typeface="+mn-ea"/>
                <a:cs typeface="+mn-cs"/>
              </a:rPr>
              <a:t>include COVID-19 hand and respiratory hygiene recommendations </a:t>
            </a:r>
            <a:r>
              <a:rPr lang="en-GB" sz="1200" b="0" i="0" u="none" strike="noStrike" kern="1200" dirty="0">
                <a:solidFill>
                  <a:schemeClr val="tx1"/>
                </a:solidFill>
                <a:effectLst/>
                <a:latin typeface="+mn-lt"/>
                <a:ea typeface="+mn-ea"/>
                <a:cs typeface="+mn-cs"/>
              </a:rPr>
              <a:t>- update where necessary - map guideline recommendations to training content</a:t>
            </a:r>
          </a:p>
          <a:p>
            <a:pPr marL="171450" indent="-171450" rtl="0" latinLnBrk="0">
              <a:buFont typeface="Arial" panose="020B0604020202020204" pitchFamily="34" charset="0"/>
              <a:buChar char="•"/>
            </a:pPr>
            <a:r>
              <a:rPr lang="en-GB" sz="1200" b="0" i="0" u="none" strike="noStrike" kern="1200" dirty="0">
                <a:solidFill>
                  <a:schemeClr val="tx1"/>
                </a:solidFill>
                <a:effectLst/>
                <a:latin typeface="+mn-lt"/>
                <a:ea typeface="+mn-ea"/>
                <a:cs typeface="+mn-cs"/>
              </a:rPr>
              <a:t>Put in place a reliable mechanism to </a:t>
            </a:r>
            <a:r>
              <a:rPr lang="en-GB" sz="1200" b="0" i="0" u="sng" strike="noStrike" kern="1200" dirty="0">
                <a:solidFill>
                  <a:schemeClr val="tx1"/>
                </a:solidFill>
                <a:effectLst/>
                <a:latin typeface="+mn-lt"/>
                <a:ea typeface="+mn-ea"/>
                <a:cs typeface="+mn-cs"/>
              </a:rPr>
              <a:t>update training resources on an ongoing basis</a:t>
            </a:r>
            <a:endParaRPr lang="en-GB" sz="1200" b="0" i="0" u="none" strike="noStrike" kern="1200" dirty="0">
              <a:solidFill>
                <a:schemeClr val="tx1"/>
              </a:solidFill>
              <a:effectLst/>
              <a:latin typeface="+mn-lt"/>
              <a:ea typeface="+mn-ea"/>
              <a:cs typeface="+mn-cs"/>
            </a:endParaRPr>
          </a:p>
          <a:p>
            <a:pPr marL="171450" indent="-171450" rtl="0" latinLnBrk="0">
              <a:buFont typeface="Arial" panose="020B0604020202020204" pitchFamily="34" charset="0"/>
              <a:buChar char="•"/>
            </a:pPr>
            <a:r>
              <a:rPr lang="en-GB" sz="1200" b="0" i="0" u="sng" strike="noStrike" kern="1200" dirty="0">
                <a:solidFill>
                  <a:schemeClr val="tx1"/>
                </a:solidFill>
                <a:effectLst/>
                <a:latin typeface="+mn-lt"/>
                <a:ea typeface="+mn-ea"/>
                <a:cs typeface="+mn-cs"/>
              </a:rPr>
              <a:t>Identify the expertise required </a:t>
            </a:r>
            <a:r>
              <a:rPr lang="en-GB" sz="1200" b="0" i="0" u="none" strike="noStrike" kern="1200" dirty="0">
                <a:solidFill>
                  <a:schemeClr val="tx1"/>
                </a:solidFill>
                <a:effectLst/>
                <a:latin typeface="+mn-lt"/>
                <a:ea typeface="+mn-ea"/>
                <a:cs typeface="+mn-cs"/>
              </a:rPr>
              <a:t>to conduct training (this may mean asking experts from other countries)</a:t>
            </a:r>
          </a:p>
          <a:p>
            <a:pPr marL="171450" indent="-171450" rtl="0" latinLnBrk="0">
              <a:buFont typeface="Arial" panose="020B0604020202020204" pitchFamily="34" charset="0"/>
              <a:buChar char="•"/>
            </a:pPr>
            <a:r>
              <a:rPr lang="en-GB" sz="1200" b="0" i="0" u="sng" strike="noStrike" kern="1200" dirty="0">
                <a:solidFill>
                  <a:schemeClr val="tx1"/>
                </a:solidFill>
                <a:effectLst/>
                <a:latin typeface="+mn-lt"/>
                <a:ea typeface="+mn-ea"/>
                <a:cs typeface="+mn-cs"/>
              </a:rPr>
              <a:t>Undertake targeted training </a:t>
            </a:r>
            <a:r>
              <a:rPr lang="en-GB" sz="1200" b="0" i="0" u="none" strike="noStrike" kern="1200" dirty="0">
                <a:solidFill>
                  <a:schemeClr val="tx1"/>
                </a:solidFill>
                <a:effectLst/>
                <a:latin typeface="+mn-lt"/>
                <a:ea typeface="+mn-ea"/>
                <a:cs typeface="+mn-cs"/>
              </a:rPr>
              <a:t>of frontline and waste staff (different approaches may be necessary) - prepare a schedule</a:t>
            </a:r>
          </a:p>
          <a:p>
            <a:pPr marL="171450" indent="-171450" rtl="0" latinLnBrk="0">
              <a:buFont typeface="Arial" panose="020B0604020202020204" pitchFamily="34" charset="0"/>
              <a:buChar char="•"/>
            </a:pPr>
            <a:r>
              <a:rPr lang="en-GB" sz="1200" b="0" i="0" u="none" strike="noStrike" kern="1200" dirty="0">
                <a:solidFill>
                  <a:schemeClr val="tx1"/>
                </a:solidFill>
                <a:effectLst/>
                <a:latin typeface="+mn-lt"/>
                <a:ea typeface="+mn-ea"/>
                <a:cs typeface="+mn-cs"/>
              </a:rPr>
              <a:t>Depending on the setting, prepare (and budget for) </a:t>
            </a:r>
            <a:r>
              <a:rPr lang="en-GB" sz="1200" b="0" i="0" u="sng" strike="noStrike" kern="1200" dirty="0">
                <a:solidFill>
                  <a:schemeClr val="tx1"/>
                </a:solidFill>
                <a:effectLst/>
                <a:latin typeface="+mn-lt"/>
                <a:ea typeface="+mn-ea"/>
                <a:cs typeface="+mn-cs"/>
              </a:rPr>
              <a:t>educational materials for patients and visitors</a:t>
            </a:r>
            <a:endParaRPr lang="en-GB" sz="1200" b="0" i="0" u="none" strike="noStrike" kern="1200" dirty="0">
              <a:solidFill>
                <a:schemeClr val="tx1"/>
              </a:solidFill>
              <a:effectLst/>
              <a:latin typeface="+mn-lt"/>
              <a:ea typeface="+mn-ea"/>
              <a:cs typeface="+mn-cs"/>
            </a:endParaRPr>
          </a:p>
          <a:p>
            <a:pPr marL="171450" indent="-171450" rtl="0" latinLnBrk="0">
              <a:buFont typeface="Arial" panose="020B0604020202020204" pitchFamily="34" charset="0"/>
              <a:buChar char="•"/>
            </a:pPr>
            <a:r>
              <a:rPr lang="en-GB" sz="1200" b="0" i="0" u="none" strike="noStrike" kern="1200" dirty="0">
                <a:solidFill>
                  <a:schemeClr val="tx1"/>
                </a:solidFill>
                <a:effectLst/>
                <a:latin typeface="+mn-lt"/>
                <a:ea typeface="+mn-ea"/>
                <a:cs typeface="+mn-cs"/>
              </a:rPr>
              <a:t>Provide direction/training materials on producing ABHR (pharmacy staff) if relevant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17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Detailed instructions are available on the back of the observation form, to be consulted during observations and people should be</a:t>
            </a:r>
            <a:r>
              <a:rPr lang="en-US" altLang="en-US" sz="1200" baseline="0" dirty="0"/>
              <a:t> trained in how to do this activity - a WHO manual and full slide set exists to achieve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Ask trainees what they think are some of the common challenges associated with auditing hand hygiene compliance?</a:t>
            </a:r>
          </a:p>
          <a:p>
            <a:r>
              <a:rPr lang="en-GB" sz="1200" kern="1200" dirty="0">
                <a:solidFill>
                  <a:schemeClr val="tx1"/>
                </a:solidFill>
                <a:effectLst/>
                <a:latin typeface="+mn-lt"/>
                <a:ea typeface="+mn-ea"/>
                <a:cs typeface="+mn-cs"/>
              </a:rPr>
              <a:t>Some of the common challenges reported include: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Securing support for audit from managers and leaders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Audit considered too time and resource consuming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Can you think of any others?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Discuss potential solutions and ask trainees whether they have any examples of how they have successfully implemented hand hygiene audits. </a:t>
            </a:r>
          </a:p>
          <a:p>
            <a:pPr marL="0" indent="0">
              <a:buFont typeface="Arial" panose="020B0604020202020204" pitchFamily="34" charset="0"/>
              <a:buNone/>
            </a:pPr>
            <a:r>
              <a:rPr lang="en-GB" sz="1200" kern="1200" dirty="0">
                <a:solidFill>
                  <a:schemeClr val="tx1"/>
                </a:solidFill>
                <a:effectLst/>
                <a:latin typeface="+mn-lt"/>
                <a:ea typeface="+mn-ea"/>
                <a:cs typeface="+mn-cs"/>
              </a:rPr>
              <a:t>If WASH FIT is being implemented, it is likely that there will be some general support for associated audits, but there will still be a need for regular communication on the value of the data that will be generated. Hand hygiene audit results feed into the general facility improvement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36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10000"/>
              </a:lnSpc>
              <a:spcBef>
                <a:spcPts val="0"/>
              </a:spcBef>
              <a:buNone/>
            </a:pPr>
            <a:r>
              <a:rPr lang="en-US" dirty="0">
                <a:latin typeface="Arial" panose="020B0604020202020204" pitchFamily="34" charset="0"/>
                <a:cs typeface="Arial" panose="020B0604020202020204" pitchFamily="34" charset="0"/>
              </a:rPr>
              <a:t>This step emphasizes communications and promotion. Promotion goes beyond posters. Campaigns are ways to promote hand hygiene, including radio campaigns, community campaigns, etc. Using leaflets in local languages can be useful, and messages on shirts and pin badges are sometimes used. Consider what works best in your setting. </a:t>
            </a: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Global campaigns aim to support local efforts to “sell hand hygiene” &amp; change </a:t>
            </a:r>
            <a:r>
              <a:rPr lang="en-US" sz="1200" dirty="0" err="1">
                <a:solidFill>
                  <a:schemeClr val="bg1"/>
                </a:solidFill>
                <a:latin typeface="Arial" panose="020B0604020202020204" pitchFamily="34" charset="0"/>
                <a:cs typeface="Arial" panose="020B0604020202020204" pitchFamily="34" charset="0"/>
              </a:rPr>
              <a:t>behaviours</a:t>
            </a:r>
            <a:r>
              <a:rPr lang="en-US" sz="1200" dirty="0">
                <a:solidFill>
                  <a:schemeClr val="bg1"/>
                </a:solidFill>
                <a:latin typeface="Arial" panose="020B0604020202020204" pitchFamily="34" charset="0"/>
                <a:cs typeface="Arial" panose="020B0604020202020204" pitchFamily="34" charset="0"/>
              </a:rPr>
              <a:t>.</a:t>
            </a:r>
          </a:p>
          <a:p>
            <a:r>
              <a:rPr lang="en-US" sz="1200" dirty="0">
                <a:solidFill>
                  <a:schemeClr val="bg1"/>
                </a:solidFill>
                <a:latin typeface="Arial" panose="020B0604020202020204" pitchFamily="34" charset="0"/>
                <a:cs typeface="Arial" panose="020B0604020202020204" pitchFamily="34" charset="0"/>
              </a:rPr>
              <a:t>E.g. WHO’s </a:t>
            </a:r>
            <a:r>
              <a:rPr lang="en-US" sz="1200" b="1" dirty="0">
                <a:solidFill>
                  <a:schemeClr val="bg1"/>
                </a:solidFill>
                <a:latin typeface="Arial" panose="020B0604020202020204" pitchFamily="34" charset="0"/>
                <a:cs typeface="Arial" panose="020B0604020202020204" pitchFamily="34" charset="0"/>
              </a:rPr>
              <a:t>SAVE LIVES: Clean Your Hands</a:t>
            </a:r>
            <a:r>
              <a:rPr lang="en-US" sz="1200" dirty="0">
                <a:solidFill>
                  <a:schemeClr val="bg1"/>
                </a:solidFill>
                <a:latin typeface="Arial" panose="020B0604020202020204" pitchFamily="34" charset="0"/>
                <a:cs typeface="Arial" panose="020B0604020202020204" pitchFamily="34" charset="0"/>
              </a:rPr>
              <a:t> annual campaign helps to keep hand hygiene improvement efforts alive – global solidarity!</a:t>
            </a:r>
            <a:endParaRPr lang="en-GB" sz="1200" dirty="0">
              <a:solidFill>
                <a:schemeClr val="bg1"/>
              </a:solidFill>
              <a:latin typeface="Arial" panose="020B0604020202020204" pitchFamily="34" charset="0"/>
              <a:cs typeface="Arial" panose="020B0604020202020204" pitchFamily="34" charset="0"/>
            </a:endParaRP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7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50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slide discusses institutional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3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Key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398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19</a:t>
            </a:fld>
            <a:endParaRPr lang="en-US"/>
          </a:p>
        </p:txBody>
      </p:sp>
    </p:spTree>
    <p:extLst>
      <p:ext uri="{BB962C8B-B14F-4D97-AF65-F5344CB8AC3E}">
        <p14:creationId xmlns:p14="http://schemas.microsoft.com/office/powerpoint/2010/main" val="1576892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18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hygiene adherence of healthcare workers is a critical component of a comprehensive infection, prevention, and control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00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run of show for today’s webinar will start with presentations by WHO, CDC, and the London School for Hygiene and Tropical Medicine.  Then, presenters will have an opportunity to answer any questions.  Following that, a panel discussion with representatives from USAID, </a:t>
            </a:r>
            <a:r>
              <a:rPr lang="en-US" dirty="0" err="1"/>
              <a:t>Essity</a:t>
            </a:r>
            <a:r>
              <a:rPr lang="en-US" dirty="0"/>
              <a:t>, HappyTap, and SPATAP will cover a range of solutions that can be used in low-resource settings to high-resources hospitals.</a:t>
            </a:r>
          </a:p>
        </p:txBody>
      </p:sp>
      <p:sp>
        <p:nvSpPr>
          <p:cNvPr id="4" name="Slide Number Placeholder 3"/>
          <p:cNvSpPr>
            <a:spLocks noGrp="1"/>
          </p:cNvSpPr>
          <p:nvPr>
            <p:ph type="sldNum" sz="quarter" idx="5"/>
          </p:nvPr>
        </p:nvSpPr>
        <p:spPr/>
        <p:txBody>
          <a:bodyPr/>
          <a:lstStyle/>
          <a:p>
            <a:fld id="{C4F9999A-6213-4886-9AF6-6EB73D1B518C}" type="slidenum">
              <a:rPr lang="en-US" smtClean="0"/>
              <a:t>2</a:t>
            </a:fld>
            <a:endParaRPr lang="en-US"/>
          </a:p>
        </p:txBody>
      </p:sp>
    </p:spTree>
    <p:extLst>
      <p:ext uri="{BB962C8B-B14F-4D97-AF65-F5344CB8AC3E}">
        <p14:creationId xmlns:p14="http://schemas.microsoft.com/office/powerpoint/2010/main" val="337527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5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is a lot of messaging about the importance of hand hygiene in the healthcare setting, but if healthcare workers do not have access to the necessary hand hygiene resources, they will not be able to adhere to hand hygiene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297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key to hand hygiene resources in healthcare settings is location. Being able to perform hand hygiene at the appropriate times and in the appropriate places are critical. Handwashing resources should be placed at the healthcare facility entrance, at each location where providers have patient contact or contact with specimens or medications, and at latrines. Evidence has shown that presence of hand washing resources makes you 50% more likely to wash your hand and that conveniently located hand washing resources with soap and water make you 80% more likely to practice hand washing.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2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5213" y="100013"/>
            <a:ext cx="2057400" cy="1157287"/>
          </a:xfrm>
        </p:spPr>
      </p:sp>
      <p:sp>
        <p:nvSpPr>
          <p:cNvPr id="3" name="Notes Placeholder 2"/>
          <p:cNvSpPr>
            <a:spLocks noGrp="1"/>
          </p:cNvSpPr>
          <p:nvPr>
            <p:ph type="body" idx="1"/>
          </p:nvPr>
        </p:nvSpPr>
        <p:spPr>
          <a:xfrm>
            <a:off x="99588" y="1257300"/>
            <a:ext cx="9194795" cy="5751943"/>
          </a:xfrm>
        </p:spPr>
        <p:txBody>
          <a:bodyPr>
            <a:normAutofit/>
          </a:bodyPr>
          <a:lstStyle/>
          <a:p>
            <a:r>
              <a:rPr kumimoji="0" lang="en-US" sz="1400" b="0" i="0" u="none" strike="noStrike" kern="1200" cap="none" spc="0" normalizeH="0" baseline="0" noProof="0" dirty="0">
                <a:ln>
                  <a:noFill/>
                </a:ln>
                <a:solidFill>
                  <a:schemeClr val="tx1"/>
                </a:solidFill>
                <a:effectLst/>
                <a:uLnTx/>
                <a:uFillTx/>
                <a:latin typeface="+mn-lt"/>
                <a:ea typeface="+mn-ea"/>
                <a:cs typeface="+mn-cs"/>
              </a:rPr>
              <a:t>Here you can see an example of a small healthcare facility and where it needs hand washing resources. As you can see, hand washing resources are needed in each of the patient wards, the labor and delivery area, as well as the lab, the outpatient department, and the pharmacy. Hand washing resources are also needed at the entrance to the facility and near the latrines. </a:t>
            </a:r>
          </a:p>
          <a:p>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r>
              <a:rPr kumimoji="0" lang="en-US" sz="1400" b="0" i="0" u="none" strike="noStrike" kern="1200" cap="none" spc="0" normalizeH="0" baseline="0" noProof="0" dirty="0">
                <a:ln>
                  <a:noFill/>
                </a:ln>
                <a:solidFill>
                  <a:schemeClr val="tx1"/>
                </a:solidFill>
                <a:effectLst/>
                <a:uLnTx/>
                <a:uFillTx/>
                <a:latin typeface="+mn-lt"/>
                <a:ea typeface="+mn-ea"/>
                <a:cs typeface="+mn-cs"/>
              </a:rPr>
              <a:t>In this case, the HCF needs 9 hand washing resources. </a:t>
            </a:r>
            <a:endParaRPr kumimoji="0" lang="en-US" sz="14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29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458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hand washing station designs and products out there, but this slide showcases handwashing station considerations you need to take into account for any specific healthcare setting. It is important to make sure that adequate water and soap is available for hand washing stations. The design of the hand washing station must include an area for soap. The design must also be user friendly and durable. </a:t>
            </a:r>
          </a:p>
          <a:p>
            <a:endParaRPr lang="en-US" dirty="0"/>
          </a:p>
          <a:p>
            <a:r>
              <a:rPr lang="en-US" dirty="0"/>
              <a:t>Local products should be incorporated into the design. This will help with production and with maintenance when the hand washing stations need repair. Regarding repairs, who will pay for repairs and do they have a budget to pay for them? Last, it is critical to consider who at the healthcare facility is responsible for maintenance. Hand washing stations usually need to be refilled daily and soap will need to be replenished, so it is important that there is a staff person dedicated to these tasks.</a:t>
            </a:r>
          </a:p>
          <a:p>
            <a:pPr marL="0" indent="0">
              <a:buNone/>
            </a:pPr>
            <a:endParaRPr lang="en-US" dirty="0"/>
          </a:p>
          <a:p>
            <a:pPr marL="0" indent="0">
              <a:buNone/>
            </a:pPr>
            <a:r>
              <a:rPr lang="en-US" dirty="0"/>
              <a:t>All of these considerations should be addressed with local partners before simply purchasing and distributing a hand washing station technology.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32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resources. The first one helps tackle this issue with overarching questions about hand washing stations, while the second one presents specific technologies and includes the advantages and disadvantages of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553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ABHR is available commercially, the next few slides will discuss implementation of programs to produce ABHR for local distribution and use.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53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model for ABHR production is facility-based. This model has been successful in large regional and national referral hospitals in low-resource settings. These hospitals can order their own supplies, can estimate their consumption rates more accurately, and have the technical expertise and physical resources to support ABHR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92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model that has been explored in Uganda is a distract-based model. This model could work better for smaller healthcare facilities, which rarely have their own technical resources or physical space for an ABHR production unit. They also may have difficulty procuring raw materials.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43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3</a:t>
            </a:fld>
            <a:endParaRPr lang="en-US"/>
          </a:p>
        </p:txBody>
      </p:sp>
    </p:spTree>
    <p:extLst>
      <p:ext uri="{BB962C8B-B14F-4D97-AF65-F5344CB8AC3E}">
        <p14:creationId xmlns:p14="http://schemas.microsoft.com/office/powerpoint/2010/main" val="365904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in Uganda used the ethanol-based WHO formulation. Ingredients include ethanol, hydrogen peroxide, glycerol and sterile distilled water. Standard laboratory supplies are used for mixing batches of ABHR.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02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Kabarole District is located in western Uganda. District health officials were engaged from the beginning and they dedicated space for a centrally located ABHR production unit. There, ABHR was produced in 20 liter batches and stored in 20 liter jerrycans. Next, each of the 30 government healthcare centers received a 20 liter jerrycan of ABHR. Each healthcare center had assessed their facilities and received enough 1 liter pump bottles so that each patient care area had a 1 liter bottle of ABHR. Last, each healthcare worker received a 60mL bottle that they could refill at the 1 liter bottles and carry with them throughout the healthcare center.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2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in Kabarole has been ongoing for more than 1 year and observed a significant increase in hand hygiene adherence among healthcare workers. Key considerations in implementing this program were engaging partners during the development of the program. We worked closely with the district health authorities and 2 implementing partners, the Infectious Disease Institute of Makerere University and IRC-WASH. </a:t>
            </a:r>
          </a:p>
          <a:p>
            <a:endParaRPr lang="en-US" dirty="0"/>
          </a:p>
          <a:p>
            <a:r>
              <a:rPr lang="en-US" dirty="0"/>
              <a:t>The program included a robust quality control system that included internal and independent external quality checks on the ABHR after it was produced and before it was distributed. </a:t>
            </a:r>
          </a:p>
          <a:p>
            <a:endParaRPr lang="en-US" dirty="0"/>
          </a:p>
          <a:p>
            <a:r>
              <a:rPr lang="en-US" dirty="0"/>
              <a:t>It was important to take into account the local context to determine what type of packaging material to use. We distributed 20 liter jerrycans to HCF so that they would have an adequate supply for several weeks or months. In different settings, different packaging may be warranted. </a:t>
            </a:r>
          </a:p>
          <a:p>
            <a:endParaRPr lang="en-US" dirty="0"/>
          </a:p>
          <a:p>
            <a:r>
              <a:rPr lang="en-US" dirty="0"/>
              <a:t>The program budgeted for ABHR distribution so that we could ensure a constant supply and evaluate the impact of ABHR on hand hygiene adherence. However, hired distribution was expensive and unsustainable. A more sustainable approach could be to leverage existing medical distribution systems for ABHR.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92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it is important to assess the needs of the healthcare facility to identify gaps. With that data you can then work with local partners to identify the best strategy to improve access to hand hygiene resources. Hand washing stations with soap and water and locally produced ABHR programs can improve access to hand hygiene resources and help increase hand hygiene adherence, but many considerations must be addressed to make the intervention more successful. </a:t>
            </a:r>
          </a:p>
          <a:p>
            <a:endParaRPr lang="en-US"/>
          </a:p>
          <a:p>
            <a:r>
              <a:rPr lang="en-US"/>
              <a:t>A recording of a one-hour webinar that goes into more details about the ABHR project in Uganda can be found at the link on the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506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1325-0D70-4BCF-8019-D036314E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475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45</a:t>
            </a:fld>
            <a:endParaRPr lang="en-US"/>
          </a:p>
        </p:txBody>
      </p:sp>
    </p:spTree>
    <p:extLst>
      <p:ext uri="{BB962C8B-B14F-4D97-AF65-F5344CB8AC3E}">
        <p14:creationId xmlns:p14="http://schemas.microsoft.com/office/powerpoint/2010/main" val="326875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212121"/>
                </a:solidFill>
                <a:latin typeface="ArialMT"/>
              </a:rPr>
              <a:t>Definition following the WHO hand hygiene guidelines</a:t>
            </a:r>
            <a:r>
              <a:rPr lang="en-GB" sz="800">
                <a:solidFill>
                  <a:srgbClr val="212121"/>
                </a:solidFill>
                <a:latin typeface="ArialMT"/>
              </a:rPr>
              <a:t> </a:t>
            </a:r>
            <a:r>
              <a:rPr lang="en-GB" sz="1200">
                <a:solidFill>
                  <a:srgbClr val="212121"/>
                </a:solidFill>
                <a:latin typeface="ArialMT"/>
              </a:rPr>
              <a:t>(i.e. soap necessary for hand washing; which type of hand hygiene opportunity e.g. before vs. after, touching intact skin vs. aseptic procedure; denominator based on patient-worker interactions rather than individual or group level performance); </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78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Used in HIC, very rarely in low resource settings</a:t>
            </a:r>
          </a:p>
          <a:p>
            <a:endParaRPr lang="en-GB" dirty="0"/>
          </a:p>
          <a:p>
            <a:r>
              <a:rPr lang="en-GB" dirty="0"/>
              <a:t>Image from&gt; https://www.gettyimages.co.uk/illustrations/nosy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246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obtain representative data on deliveries across all shifts (morning, afternoon and night); three observers, one per shift, conducted observations that covered 24h a day. They observed for a total of 130 hours in the morning, 153 hours in the afternoon and 205 hours in the night. Each observer had their own tablet for data collection. Each facility was visited for a mode of six consecutive days (range: 5-14 days) between the 17th of September and 31st of December 2016. The order in which we visited the facilities was chosen based on logistics considerations. We arranged for additional days of observation in one facility with a high volume of staff to allow all staff to be observed and in three facilities with low volume of deliveries to capture a sufficient number of procedures.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16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Observers were encouraged to take breaks when there were no women in labour or with women very early stages of labour, and to have their break in locations where they could see if an emergency admission occurred to avoid missing delivery events. We also encouraged breaks if the observer’s concentration level was low. </a:t>
            </a:r>
            <a:endParaRPr lang="en-GB" dirty="0"/>
          </a:p>
          <a:p>
            <a:endParaRPr lang="en-GB" dirty="0"/>
          </a:p>
          <a:p>
            <a:r>
              <a:rPr lang="en-GB" sz="1200" kern="1200" dirty="0">
                <a:solidFill>
                  <a:schemeClr val="tx1"/>
                </a:solidFill>
                <a:effectLst/>
                <a:latin typeface="+mn-lt"/>
                <a:ea typeface="+mn-ea"/>
                <a:cs typeface="+mn-cs"/>
              </a:rPr>
              <a:t>To ensure quality of data collection, we held regular meetings with collectors over the telephone and onsite; set up and frequently communicated via a WhatsApp group; held Skype calls at the end of observations in each facility; and monitored monthly the data uploaded. These communication channels enabled rapid feedback, questions to be answered, and maintenance of morale during long periods of observation. Drivers ensured observers arrived at sites on time. Finally, we are confident that the data is unlikely to be manufactured because it would take as much time to manufacture time- stamped data as to create it from actual observation because the time stamp of each entry is recorded.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74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4</a:t>
            </a:fld>
            <a:endParaRPr lang="en-US"/>
          </a:p>
        </p:txBody>
      </p:sp>
    </p:spTree>
    <p:extLst>
      <p:ext uri="{BB962C8B-B14F-4D97-AF65-F5344CB8AC3E}">
        <p14:creationId xmlns:p14="http://schemas.microsoft.com/office/powerpoint/2010/main" val="2738843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03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Cronin WA, Quansah MG, Larson E. Obstetric infection control in a developing</a:t>
            </a:r>
          </a:p>
          <a:p>
            <a:r>
              <a:rPr lang="en-GB" sz="1200" kern="1200" dirty="0">
                <a:solidFill>
                  <a:schemeClr val="tx1"/>
                </a:solidFill>
                <a:effectLst/>
                <a:latin typeface="+mn-lt"/>
                <a:ea typeface="+mn-ea"/>
                <a:cs typeface="+mn-cs"/>
              </a:rPr>
              <a:t>country. J </a:t>
            </a:r>
            <a:r>
              <a:rPr lang="en-GB" sz="1200" kern="1200" dirty="0" err="1">
                <a:solidFill>
                  <a:schemeClr val="tx1"/>
                </a:solidFill>
                <a:effectLst/>
                <a:latin typeface="+mn-lt"/>
                <a:ea typeface="+mn-ea"/>
                <a:cs typeface="+mn-cs"/>
              </a:rPr>
              <a:t>Obstet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Gynecol</a:t>
            </a:r>
            <a:r>
              <a:rPr lang="en-GB" sz="1200" kern="1200" dirty="0">
                <a:solidFill>
                  <a:schemeClr val="tx1"/>
                </a:solidFill>
                <a:effectLst/>
                <a:latin typeface="+mn-lt"/>
                <a:ea typeface="+mn-ea"/>
                <a:cs typeface="+mn-cs"/>
              </a:rPr>
              <a:t> Neonatal </a:t>
            </a:r>
            <a:r>
              <a:rPr lang="en-GB" sz="1200" kern="1200" dirty="0" err="1">
                <a:solidFill>
                  <a:schemeClr val="tx1"/>
                </a:solidFill>
                <a:effectLst/>
                <a:latin typeface="+mn-lt"/>
                <a:ea typeface="+mn-ea"/>
                <a:cs typeface="+mn-cs"/>
              </a:rPr>
              <a:t>Nurs</a:t>
            </a:r>
            <a:r>
              <a:rPr lang="en-GB" sz="1200" kern="1200" dirty="0">
                <a:solidFill>
                  <a:schemeClr val="tx1"/>
                </a:solidFill>
                <a:effectLst/>
                <a:latin typeface="+mn-lt"/>
                <a:ea typeface="+mn-ea"/>
                <a:cs typeface="+mn-cs"/>
              </a:rPr>
              <a:t> JOGNN. 1993 Apr;22(2):137–44.</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Loftus et al. demonstrated microbiological recontamination of hands at the point of care</a:t>
            </a:r>
          </a:p>
          <a:p>
            <a:r>
              <a:rPr lang="en-GB" sz="1200" kern="1200" dirty="0">
                <a:solidFill>
                  <a:schemeClr val="tx1"/>
                </a:solidFill>
                <a:effectLst/>
                <a:latin typeface="+mn-lt"/>
                <a:ea typeface="+mn-ea"/>
                <a:cs typeface="+mn-cs"/>
              </a:rPr>
              <a:t>despite high levels of self-reported HH compliance, indicating the relevance of</a:t>
            </a:r>
          </a:p>
          <a:p>
            <a:r>
              <a:rPr lang="en-GB" sz="1200" kern="1200" dirty="0">
                <a:solidFill>
                  <a:schemeClr val="tx1"/>
                </a:solidFill>
                <a:effectLst/>
                <a:latin typeface="+mn-lt"/>
                <a:ea typeface="+mn-ea"/>
                <a:cs typeface="+mn-cs"/>
              </a:rPr>
              <a:t>recontamination in infection transmission.</a:t>
            </a:r>
          </a:p>
          <a:p>
            <a:endParaRPr lang="en-GB" sz="1200" kern="1200" dirty="0">
              <a:solidFill>
                <a:schemeClr val="tx1"/>
              </a:solidFill>
              <a:effectLst/>
              <a:latin typeface="+mn-lt"/>
              <a:ea typeface="+mn-ea"/>
              <a:cs typeface="+mn-cs"/>
            </a:endParaRPr>
          </a:p>
          <a:p>
            <a:pPr marL="171450" indent="-171450">
              <a:buFontTx/>
              <a:buChar char="-"/>
            </a:pPr>
            <a:r>
              <a:rPr lang="en-GB" dirty="0">
                <a:latin typeface="Helvetica" pitchFamily="2" charset="0"/>
              </a:rPr>
              <a:t>ethnography which includes the perception of certain surfaces potentially leading to cross-transmission or not.</a:t>
            </a:r>
          </a:p>
          <a:p>
            <a:pPr marL="171450" indent="-171450">
              <a:buFontTx/>
              <a:buChar char="-"/>
            </a:pPr>
            <a:endParaRPr lang="en-GB" sz="1200" kern="1200" dirty="0">
              <a:solidFill>
                <a:schemeClr val="tx1"/>
              </a:solidFill>
              <a:effectLst/>
              <a:latin typeface="Helvetica" pitchFamily="2" charset="0"/>
              <a:ea typeface="+mn-ea"/>
              <a:cs typeface="+mn-cs"/>
            </a:endParaRPr>
          </a:p>
          <a:p>
            <a:pPr marL="171450" indent="-171450">
              <a:buFontTx/>
              <a:buChar char="-"/>
            </a:pPr>
            <a:endParaRPr lang="en-GB"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mn-lt"/>
                <a:ea typeface="+mn-ea"/>
                <a:cs typeface="+mn-cs"/>
              </a:rPr>
              <a:t>Wilson J, Prieto J, Singleton J, O’Connor V, </a:t>
            </a:r>
            <a:r>
              <a:rPr lang="en-GB" sz="1200" kern="1200" dirty="0" err="1">
                <a:solidFill>
                  <a:schemeClr val="tx1"/>
                </a:solidFill>
                <a:effectLst/>
                <a:latin typeface="+mn-lt"/>
                <a:ea typeface="+mn-ea"/>
                <a:cs typeface="+mn-cs"/>
              </a:rPr>
              <a:t>Lynam</a:t>
            </a:r>
            <a:r>
              <a:rPr lang="en-GB" sz="1200" kern="1200" dirty="0">
                <a:solidFill>
                  <a:schemeClr val="tx1"/>
                </a:solidFill>
                <a:effectLst/>
                <a:latin typeface="+mn-lt"/>
                <a:ea typeface="+mn-ea"/>
                <a:cs typeface="+mn-cs"/>
              </a:rPr>
              <a:t> S, Loveday H. The misuse</a:t>
            </a:r>
          </a:p>
          <a:p>
            <a:r>
              <a:rPr lang="en-GB" sz="1200" kern="1200" dirty="0">
                <a:solidFill>
                  <a:schemeClr val="tx1"/>
                </a:solidFill>
                <a:effectLst/>
                <a:latin typeface="+mn-lt"/>
                <a:ea typeface="+mn-ea"/>
                <a:cs typeface="+mn-cs"/>
              </a:rPr>
              <a:t>and overuse of non-sterile gloves: application of an audit tool to define the</a:t>
            </a:r>
          </a:p>
          <a:p>
            <a:r>
              <a:rPr lang="en-GB" sz="1200" kern="1200" dirty="0">
                <a:solidFill>
                  <a:schemeClr val="tx1"/>
                </a:solidFill>
                <a:effectLst/>
                <a:latin typeface="+mn-lt"/>
                <a:ea typeface="+mn-ea"/>
                <a:cs typeface="+mn-cs"/>
              </a:rPr>
              <a:t>problem. J Infect Prev. 2015 Jan;16(1):24–31.</a:t>
            </a:r>
          </a:p>
          <a:p>
            <a:pPr marL="171450" indent="-171450">
              <a:buFontTx/>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Stewardson AJ, Stuart RL, Egerton-Warburton D, Marshall C, van den </a:t>
            </a:r>
            <a:r>
              <a:rPr lang="en-GB" sz="1200" kern="1200" dirty="0" err="1">
                <a:solidFill>
                  <a:schemeClr val="tx1"/>
                </a:solidFill>
                <a:effectLst/>
                <a:latin typeface="+mn-lt"/>
                <a:ea typeface="+mn-ea"/>
                <a:cs typeface="+mn-cs"/>
              </a:rPr>
              <a:t>Driesen</a:t>
            </a:r>
            <a:r>
              <a:rPr lang="en-GB" sz="1200" kern="1200" dirty="0">
                <a:solidFill>
                  <a:schemeClr val="tx1"/>
                </a:solidFill>
                <a:effectLst/>
                <a:latin typeface="+mn-lt"/>
                <a:ea typeface="+mn-ea"/>
                <a:cs typeface="+mn-cs"/>
              </a:rPr>
              <a:t> M,</a:t>
            </a:r>
          </a:p>
          <a:p>
            <a:r>
              <a:rPr lang="en-GB" sz="1200" kern="1200" dirty="0">
                <a:solidFill>
                  <a:schemeClr val="tx1"/>
                </a:solidFill>
                <a:effectLst/>
                <a:latin typeface="+mn-lt"/>
                <a:ea typeface="+mn-ea"/>
                <a:cs typeface="+mn-cs"/>
              </a:rPr>
              <a:t>Havers S, et al. Determinants of hand hygiene behavior in Australian emergency</a:t>
            </a:r>
          </a:p>
          <a:p>
            <a:r>
              <a:rPr lang="en-GB" sz="1200" kern="1200" dirty="0">
                <a:solidFill>
                  <a:schemeClr val="tx1"/>
                </a:solidFill>
                <a:effectLst/>
                <a:latin typeface="+mn-lt"/>
                <a:ea typeface="+mn-ea"/>
                <a:cs typeface="+mn-cs"/>
              </a:rPr>
              <a:t>departments. In Antimicrobial Resistance and Infection Control; 2017. (Meeting</a:t>
            </a:r>
          </a:p>
          <a:p>
            <a:r>
              <a:rPr lang="en-GB" sz="1200" kern="1200" dirty="0">
                <a:solidFill>
                  <a:schemeClr val="tx1"/>
                </a:solidFill>
                <a:effectLst/>
                <a:latin typeface="+mn-lt"/>
                <a:ea typeface="+mn-ea"/>
                <a:cs typeface="+mn-cs"/>
              </a:rPr>
              <a:t>Abstracts; vol. 6(</a:t>
            </a:r>
            <a:r>
              <a:rPr lang="en-GB" sz="1200" kern="1200" dirty="0" err="1">
                <a:solidFill>
                  <a:schemeClr val="tx1"/>
                </a:solidFill>
                <a:effectLst/>
                <a:latin typeface="+mn-lt"/>
                <a:ea typeface="+mn-ea"/>
                <a:cs typeface="+mn-cs"/>
              </a:rPr>
              <a:t>Suppl</a:t>
            </a:r>
            <a:r>
              <a:rPr lang="en-GB" sz="1200" kern="1200" dirty="0">
                <a:solidFill>
                  <a:schemeClr val="tx1"/>
                </a:solidFill>
                <a:effectLst/>
                <a:latin typeface="+mn-lt"/>
                <a:ea typeface="+mn-ea"/>
                <a:cs typeface="+mn-cs"/>
              </a:rPr>
              <a:t> 3):52).</a:t>
            </a:r>
          </a:p>
          <a:p>
            <a:pPr marL="171450" indent="-171450">
              <a:buFontTx/>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12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Bicchieri</a:t>
            </a:r>
            <a:r>
              <a:rPr lang="en-GB" dirty="0"/>
              <a:t> – norms</a:t>
            </a:r>
          </a:p>
          <a:p>
            <a:endParaRPr lang="en-GB" dirty="0"/>
          </a:p>
          <a:p>
            <a:r>
              <a:rPr lang="en-GB" dirty="0"/>
              <a:t>Habit - </a:t>
            </a:r>
            <a:r>
              <a:rPr lang="en-GB" dirty="0" err="1"/>
              <a:t>gardner</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852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attitudes, norms, habit, infrastructure/supplies, professional cadre, refresher training, years since training, years in maternity, presence of the in-charge.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Multivariate, multilevel model which controlled for attitudes, norms, habit, infrastructure for HH, professional cadre, refresher training, years since training, years in maternity, presence of the in-charge.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 constructed a proxy for workload, which was defined as the number of procedures conducted per minute in the interval between the start of the observation session and the opportunity of interest. Workload was categorised into five quintiles.</a:t>
            </a:r>
            <a:endParaRPr lang="en-GB" sz="1200" i="1"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44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Increasingly more important now that more and more women attend deliveries in facilities</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0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4D42F-6154-4FA9-9615-446FC24F1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403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63</a:t>
            </a:fld>
            <a:endParaRPr lang="en-US"/>
          </a:p>
        </p:txBody>
      </p:sp>
    </p:spTree>
    <p:extLst>
      <p:ext uri="{BB962C8B-B14F-4D97-AF65-F5344CB8AC3E}">
        <p14:creationId xmlns:p14="http://schemas.microsoft.com/office/powerpoint/2010/main" val="525306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64</a:t>
            </a:fld>
            <a:endParaRPr lang="en-US"/>
          </a:p>
        </p:txBody>
      </p:sp>
    </p:spTree>
    <p:extLst>
      <p:ext uri="{BB962C8B-B14F-4D97-AF65-F5344CB8AC3E}">
        <p14:creationId xmlns:p14="http://schemas.microsoft.com/office/powerpoint/2010/main" val="3062059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Tom Bergin is the Healthcare Marketing Director for </a:t>
            </a:r>
            <a:r>
              <a:rPr lang="en-US" sz="1200" dirty="0" err="1">
                <a:effectLst/>
                <a:latin typeface="Calibri" panose="020F0502020204030204" pitchFamily="34" charset="0"/>
                <a:ea typeface="Calibri" panose="020F0502020204030204" pitchFamily="34" charset="0"/>
              </a:rPr>
              <a:t>Essity</a:t>
            </a:r>
            <a:r>
              <a:rPr lang="en-US" sz="1200" dirty="0">
                <a:effectLst/>
                <a:latin typeface="Calibri" panose="020F0502020204030204" pitchFamily="34" charset="0"/>
                <a:ea typeface="Calibri" panose="020F0502020204030204" pitchFamily="34" charset="0"/>
              </a:rPr>
              <a:t> Professional Hygiene. </a:t>
            </a:r>
            <a:r>
              <a:rPr lang="en-US" sz="1200" dirty="0" err="1">
                <a:effectLst/>
                <a:latin typeface="Calibri" panose="020F0502020204030204" pitchFamily="34" charset="0"/>
                <a:ea typeface="Calibri" panose="020F0502020204030204" pitchFamily="34" charset="0"/>
              </a:rPr>
              <a:t>Essity</a:t>
            </a:r>
            <a:r>
              <a:rPr lang="en-US" sz="1200" dirty="0">
                <a:effectLst/>
                <a:latin typeface="Calibri" panose="020F0502020204030204" pitchFamily="34" charset="0"/>
                <a:ea typeface="Calibri" panose="020F0502020204030204" pitchFamily="34" charset="0"/>
              </a:rPr>
              <a:t> produces the </a:t>
            </a:r>
            <a:r>
              <a:rPr lang="en-US" sz="1200" dirty="0" err="1">
                <a:effectLst/>
                <a:latin typeface="Calibri" panose="020F0502020204030204" pitchFamily="34" charset="0"/>
                <a:ea typeface="Calibri" panose="020F0502020204030204" pitchFamily="34" charset="0"/>
              </a:rPr>
              <a:t>Tork</a:t>
            </a:r>
            <a:r>
              <a:rPr lang="en-US" sz="1200" dirty="0">
                <a:effectLst/>
                <a:latin typeface="Calibri" panose="020F0502020204030204" pitchFamily="34" charset="0"/>
                <a:ea typeface="Calibri" panose="020F0502020204030204" pitchFamily="34" charset="0"/>
              </a:rPr>
              <a:t>® brand of hygiene solutions and systems.   Tom leads the go-to-market approach for the healthcare segment with a focus on market insights, innovation and portfolio management.   He has been with </a:t>
            </a:r>
            <a:r>
              <a:rPr lang="en-US" sz="1200" dirty="0" err="1">
                <a:effectLst/>
                <a:latin typeface="Calibri" panose="020F0502020204030204" pitchFamily="34" charset="0"/>
                <a:ea typeface="Calibri" panose="020F0502020204030204" pitchFamily="34" charset="0"/>
              </a:rPr>
              <a:t>Essity</a:t>
            </a:r>
            <a:r>
              <a:rPr lang="en-US" sz="1200" dirty="0">
                <a:effectLst/>
                <a:latin typeface="Calibri" panose="020F0502020204030204" pitchFamily="34" charset="0"/>
                <a:ea typeface="Calibri" panose="020F0502020204030204" pitchFamily="34" charset="0"/>
              </a:rPr>
              <a:t> since 2008 and has both product and segment management experience across a range of products and market segments. </a:t>
            </a:r>
          </a:p>
          <a:p>
            <a:endParaRPr lang="en-US" dirty="0"/>
          </a:p>
          <a:p>
            <a:r>
              <a:rPr lang="en-US" dirty="0"/>
              <a:t>Stuart is the CEO and inventor of the multi-award-winning SPATAP Portable Tap, he is a WASH Professional, qualified trainer and hygiene educator specializing in handwashing behavior change and running handwashing and hygiene projects in the South Pacific region. </a:t>
            </a:r>
          </a:p>
          <a:p>
            <a:endParaRPr lang="en-US" dirty="0"/>
          </a:p>
          <a:p>
            <a:r>
              <a:rPr lang="en-US" dirty="0"/>
              <a:t>Geoff is the founder and Managing Director of a group of WASH social enterprises: HappyTap Vietnam &amp; Bangladesh, and </a:t>
            </a:r>
            <a:r>
              <a:rPr lang="en-US" dirty="0" err="1"/>
              <a:t>WaterSHED</a:t>
            </a:r>
            <a:r>
              <a:rPr lang="en-US" dirty="0"/>
              <a:t> in Cambodia. These enterprises deliver a range of aspirational products and services designed to increase safe WASH behaviors.</a:t>
            </a:r>
          </a:p>
          <a:p>
            <a:endParaRPr lang="en-US" dirty="0"/>
          </a:p>
          <a:p>
            <a:r>
              <a:rPr lang="en-US" dirty="0"/>
              <a:t>Dr. Pavani K. Ram is a Senior Medical Advisor for Child Health at USAID. After her training in internal medicine, Dr. Ram completed the Epidemic Intelligence Service Program and served as a medical epidemiologist at CDC, focusing on enteric infections, including outbreak investigations and prevention through improved water quality.  In 2005, she transitioned to a faculty position at the State University of New York at Buffalo, where she expanded her work on environmental exposures associated with childhood infections, especially handwashing.  Her public health practice and scholarship experience in child survival has drawn on diverse methods, including epidemiology, social and behavior change, and environmental health. Dr. Ram was the founding Director of the University at Buffalo's Community for Global Health Equity.  Since 2017, Dr. Ram has served as a Senior Medical Advisor for Child Health in USAID's Office of Maternal and Child Health and Nutrition, where she is a focal point for infection prevention among newborns and young children. </a:t>
            </a:r>
          </a:p>
        </p:txBody>
      </p:sp>
      <p:sp>
        <p:nvSpPr>
          <p:cNvPr id="4" name="Slide Number Placeholder 3"/>
          <p:cNvSpPr>
            <a:spLocks noGrp="1"/>
          </p:cNvSpPr>
          <p:nvPr>
            <p:ph type="sldNum" sz="quarter" idx="5"/>
          </p:nvPr>
        </p:nvSpPr>
        <p:spPr/>
        <p:txBody>
          <a:bodyPr/>
          <a:lstStyle/>
          <a:p>
            <a:fld id="{C4F9999A-6213-4886-9AF6-6EB73D1B518C}" type="slidenum">
              <a:rPr lang="en-US" smtClean="0"/>
              <a:t>65</a:t>
            </a:fld>
            <a:endParaRPr lang="en-US"/>
          </a:p>
        </p:txBody>
      </p:sp>
    </p:spTree>
    <p:extLst>
      <p:ext uri="{BB962C8B-B14F-4D97-AF65-F5344CB8AC3E}">
        <p14:creationId xmlns:p14="http://schemas.microsoft.com/office/powerpoint/2010/main" val="234153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Tork</a:t>
            </a:r>
            <a:r>
              <a:rPr lang="en-US" sz="1200" b="0" i="0" kern="1200" dirty="0">
                <a:solidFill>
                  <a:schemeClr val="tx1"/>
                </a:solidFill>
                <a:effectLst/>
                <a:latin typeface="+mn-lt"/>
                <a:ea typeface="+mn-ea"/>
                <a:cs typeface="+mn-cs"/>
              </a:rPr>
              <a:t> is the global professional hygiene brand of </a:t>
            </a:r>
            <a:r>
              <a:rPr lang="en-US" sz="1200" b="0" i="0" kern="1200" dirty="0" err="1">
                <a:solidFill>
                  <a:schemeClr val="tx1"/>
                </a:solidFill>
                <a:effectLst/>
                <a:latin typeface="+mn-lt"/>
                <a:ea typeface="+mn-ea"/>
                <a:cs typeface="+mn-cs"/>
              </a:rPr>
              <a:t>Essity</a:t>
            </a:r>
            <a:r>
              <a:rPr lang="en-US" sz="1200" b="0" i="0" kern="1200" dirty="0">
                <a:solidFill>
                  <a:schemeClr val="tx1"/>
                </a:solidFill>
                <a:effectLst/>
                <a:latin typeface="+mn-lt"/>
                <a:ea typeface="+mn-ea"/>
                <a:cs typeface="+mn-cs"/>
              </a:rPr>
              <a:t>, and a committed partner to customers in over 110 countries.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Tork</a:t>
            </a:r>
            <a:r>
              <a:rPr lang="en-US" sz="1200" b="0" i="0" kern="1200" dirty="0">
                <a:solidFill>
                  <a:schemeClr val="tx1"/>
                </a:solidFill>
                <a:effectLst/>
                <a:latin typeface="+mn-lt"/>
                <a:ea typeface="+mn-ea"/>
                <a:cs typeface="+mn-cs"/>
              </a:rPr>
              <a:t> brand offers professional hygiene products and services to customers worldwide ranging from restaurants and healthcare facilities to offices, schools and industries.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Our products include dispensers, paper towels, toilet tissue, napkins, wipers, and hand soap/sanitizers; as well as software solutions for data-driven cleaning. Through expertise in hygiene, functional design and sustainability, </a:t>
            </a:r>
            <a:r>
              <a:rPr lang="en-US" sz="1200" b="0" i="0" kern="1200" dirty="0" err="1">
                <a:solidFill>
                  <a:schemeClr val="tx1"/>
                </a:solidFill>
                <a:effectLst/>
                <a:latin typeface="+mn-lt"/>
                <a:ea typeface="+mn-ea"/>
                <a:cs typeface="+mn-cs"/>
              </a:rPr>
              <a:t>Tork</a:t>
            </a:r>
            <a:r>
              <a:rPr lang="en-US" sz="1200" b="0" i="0" kern="1200" dirty="0">
                <a:solidFill>
                  <a:schemeClr val="tx1"/>
                </a:solidFill>
                <a:effectLst/>
                <a:latin typeface="+mn-lt"/>
                <a:ea typeface="+mn-ea"/>
                <a:cs typeface="+mn-cs"/>
              </a:rPr>
              <a:t> has become a market leader that supports customers to think ahead so they’re always ready for business.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global experts in professional hygiene, we want to support workers on the front line with information on how to minimize contagion by maintaining proper hygiene practices in the workplace. </a:t>
            </a:r>
            <a:r>
              <a:rPr lang="en-US" dirty="0"/>
              <a:t>Following proper hand hygiene protocols, routine cleaning and disinfecting procedures, and optimizing dispenser placement can help reduce the spread of the virus that causes COVID-19 in your healthcare facility and prevent sepsis. This toolkit provides the resources you need to help you reinforce those best practices in your healthcare facility during this outbreak and beyond. </a:t>
            </a:r>
          </a:p>
          <a:p>
            <a:endParaRPr lang="en-US" dirty="0"/>
          </a:p>
        </p:txBody>
      </p:sp>
    </p:spTree>
    <p:extLst>
      <p:ext uri="{BB962C8B-B14F-4D97-AF65-F5344CB8AC3E}">
        <p14:creationId xmlns:p14="http://schemas.microsoft.com/office/powerpoint/2010/main" val="292603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27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F9999A-6213-4886-9AF6-6EB73D1B518C}" type="slidenum">
              <a:rPr lang="en-US" smtClean="0"/>
              <a:t>67</a:t>
            </a:fld>
            <a:endParaRPr lang="en-US"/>
          </a:p>
        </p:txBody>
      </p:sp>
    </p:spTree>
    <p:extLst>
      <p:ext uri="{BB962C8B-B14F-4D97-AF65-F5344CB8AC3E}">
        <p14:creationId xmlns:p14="http://schemas.microsoft.com/office/powerpoint/2010/main" val="659869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69</a:t>
            </a:fld>
            <a:endParaRPr lang="en-US"/>
          </a:p>
        </p:txBody>
      </p:sp>
    </p:spTree>
    <p:extLst>
      <p:ext uri="{BB962C8B-B14F-4D97-AF65-F5344CB8AC3E}">
        <p14:creationId xmlns:p14="http://schemas.microsoft.com/office/powerpoint/2010/main" val="2401608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F9999A-6213-4886-9AF6-6EB73D1B518C}" type="slidenum">
              <a:rPr lang="en-US" smtClean="0"/>
              <a:t>70</a:t>
            </a:fld>
            <a:endParaRPr lang="en-US"/>
          </a:p>
        </p:txBody>
      </p:sp>
    </p:spTree>
    <p:extLst>
      <p:ext uri="{BB962C8B-B14F-4D97-AF65-F5344CB8AC3E}">
        <p14:creationId xmlns:p14="http://schemas.microsoft.com/office/powerpoint/2010/main" val="317985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F9999A-6213-4886-9AF6-6EB73D1B518C}" type="slidenum">
              <a:rPr lang="en-US" smtClean="0"/>
              <a:t>6</a:t>
            </a:fld>
            <a:endParaRPr lang="en-US"/>
          </a:p>
        </p:txBody>
      </p:sp>
    </p:spTree>
    <p:extLst>
      <p:ext uri="{BB962C8B-B14F-4D97-AF65-F5344CB8AC3E}">
        <p14:creationId xmlns:p14="http://schemas.microsoft.com/office/powerpoint/2010/main" val="3436760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summary of the five golden rules, the rest of these slides provide more detail of these rules.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96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What has WHO been promoting as a proven approach for over 10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13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five elements of the multimodal strategy. This step explains what system change means.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F19D-E211-634A-96F2-017192E35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8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emf"/><Relationship Id="rId9" Type="http://schemas.openxmlformats.org/officeDocument/2006/relationships/image" Target="../media/image15.png"/><Relationship Id="rId14" Type="http://schemas.openxmlformats.org/officeDocument/2006/relationships/image" Target="../media/image20.jp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B2F59-56DC-49B1-9A33-AF93A36A43E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355066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B2F59-56DC-49B1-9A33-AF93A36A43E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35723572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132"/>
            <a:ext cx="9483327"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a:t>Slide Title</a:t>
            </a:r>
          </a:p>
        </p:txBody>
      </p:sp>
      <p:sp>
        <p:nvSpPr>
          <p:cNvPr id="3" name="Content Placeholder 2"/>
          <p:cNvSpPr>
            <a:spLocks noGrp="1"/>
          </p:cNvSpPr>
          <p:nvPr>
            <p:ph idx="1" hasCustomPrompt="1"/>
          </p:nvPr>
        </p:nvSpPr>
        <p:spPr>
          <a:xfrm>
            <a:off x="609599" y="1477818"/>
            <a:ext cx="10972801" cy="4821382"/>
          </a:xfrm>
          <a:prstGeom prst="rect">
            <a:avLst/>
          </a:prstGeom>
        </p:spPr>
        <p:txBody>
          <a:bodyPr/>
          <a:lstStyle>
            <a:lvl1pPr marL="0" indent="0">
              <a:buNone/>
              <a:defRPr sz="2400" b="0" i="0" baseline="0">
                <a:solidFill>
                  <a:srgbClr val="333333"/>
                </a:solidFill>
                <a:latin typeface="Corbel" panose="020B0503020204020204" pitchFamily="34" charset="0"/>
              </a:defRPr>
            </a:lvl1pPr>
          </a:lstStyle>
          <a:p>
            <a:pPr fontAlgn="t"/>
            <a:r>
              <a:rPr lang="en-US" sz="2400" b="1" i="0" baseline="0">
                <a:solidFill>
                  <a:schemeClr val="tx1"/>
                </a:solidFill>
                <a:latin typeface="open sans" charset="0"/>
              </a:rPr>
              <a:t>Body Header</a:t>
            </a:r>
          </a:p>
          <a:p>
            <a:r>
              <a:rPr lang="en-US" sz="2400" b="0" i="0" baseline="0">
                <a:solidFill>
                  <a:schemeClr val="tx1"/>
                </a:solidFill>
                <a:latin typeface="open sans" charset="0"/>
              </a:rPr>
              <a:t>Body text</a:t>
            </a:r>
          </a:p>
        </p:txBody>
      </p:sp>
      <p:sp>
        <p:nvSpPr>
          <p:cNvPr id="4" name="Slide Number Placeholder 5"/>
          <p:cNvSpPr>
            <a:spLocks noGrp="1"/>
          </p:cNvSpPr>
          <p:nvPr>
            <p:ph type="sldNum" sz="quarter" idx="4"/>
          </p:nvPr>
        </p:nvSpPr>
        <p:spPr>
          <a:xfrm>
            <a:off x="8611256" y="635635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5" name="Footer Placeholder 4"/>
          <p:cNvSpPr>
            <a:spLocks noGrp="1"/>
          </p:cNvSpPr>
          <p:nvPr>
            <p:ph type="ftr" sz="quarter" idx="3"/>
          </p:nvPr>
        </p:nvSpPr>
        <p:spPr>
          <a:xfrm>
            <a:off x="4038065"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749365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9" y="1477818"/>
            <a:ext cx="10972801" cy="4821382"/>
          </a:xfrm>
          <a:prstGeom prst="rect">
            <a:avLst/>
          </a:prstGeom>
        </p:spPr>
        <p:txBody>
          <a:bodyPr/>
          <a:lstStyle>
            <a:lvl1pPr marL="0" indent="0">
              <a:buNone/>
              <a:defRPr sz="2400" b="0" i="0" baseline="0">
                <a:solidFill>
                  <a:srgbClr val="333333"/>
                </a:solidFill>
                <a:latin typeface="Corbel" panose="020B0503020204020204" pitchFamily="34" charset="0"/>
              </a:defRPr>
            </a:lvl1pPr>
          </a:lstStyle>
          <a:p>
            <a:pPr fontAlgn="t"/>
            <a:r>
              <a:rPr lang="en-US" sz="2400" b="1" i="0" baseline="0">
                <a:solidFill>
                  <a:schemeClr val="tx1"/>
                </a:solidFill>
                <a:latin typeface="open sans" charset="0"/>
              </a:rPr>
              <a:t>Body Header</a:t>
            </a:r>
          </a:p>
          <a:p>
            <a:r>
              <a:rPr lang="en-US" sz="2400" b="0" i="0" baseline="0">
                <a:solidFill>
                  <a:schemeClr val="tx1"/>
                </a:solidFill>
                <a:latin typeface="open sans" charset="0"/>
              </a:rPr>
              <a:t>Body text</a:t>
            </a:r>
          </a:p>
        </p:txBody>
      </p:sp>
      <p:sp>
        <p:nvSpPr>
          <p:cNvPr id="5" name="Title 1"/>
          <p:cNvSpPr>
            <a:spLocks noGrp="1"/>
          </p:cNvSpPr>
          <p:nvPr>
            <p:ph type="title" hasCustomPrompt="1"/>
          </p:nvPr>
        </p:nvSpPr>
        <p:spPr>
          <a:xfrm>
            <a:off x="609600" y="279132"/>
            <a:ext cx="9419514" cy="623236"/>
          </a:xfrm>
          <a:prstGeom prst="rect">
            <a:avLst/>
          </a:prstGeom>
        </p:spPr>
        <p:txBody>
          <a:bodyPr>
            <a:normAutofit/>
          </a:bodyPr>
          <a:lstStyle>
            <a:lvl1pPr algn="l">
              <a:defRPr sz="3200" baseline="0">
                <a:solidFill>
                  <a:schemeClr val="tx1"/>
                </a:solidFill>
                <a:latin typeface="Constantia" panose="02030602050306030303" pitchFamily="18" charset="0"/>
              </a:defRPr>
            </a:lvl1pPr>
          </a:lstStyle>
          <a:p>
            <a:r>
              <a:rPr lang="en-US"/>
              <a:t>Slide Title</a:t>
            </a:r>
          </a:p>
        </p:txBody>
      </p:sp>
      <p:sp>
        <p:nvSpPr>
          <p:cNvPr id="4" name="Slide Number Placeholder 5"/>
          <p:cNvSpPr>
            <a:spLocks noGrp="1"/>
          </p:cNvSpPr>
          <p:nvPr>
            <p:ph type="sldNum" sz="quarter" idx="4"/>
          </p:nvPr>
        </p:nvSpPr>
        <p:spPr>
          <a:xfrm>
            <a:off x="8611256" y="635635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8065"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3490523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1919"/>
            <a:ext cx="6815667" cy="4807281"/>
          </a:xfrm>
          <a:prstGeom prst="rect">
            <a:avLst/>
          </a:prstGeom>
        </p:spPr>
        <p:txBody>
          <a:bodyPr/>
          <a:lstStyle>
            <a:lvl1pPr>
              <a:defRPr sz="2400" baseline="0">
                <a:solidFill>
                  <a:srgbClr val="333333"/>
                </a:solidFill>
                <a:latin typeface="Corbel" panose="020B05030202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a:p>
        </p:txBody>
      </p:sp>
      <p:sp>
        <p:nvSpPr>
          <p:cNvPr id="4" name="Text Placeholder 3"/>
          <p:cNvSpPr>
            <a:spLocks noGrp="1"/>
          </p:cNvSpPr>
          <p:nvPr>
            <p:ph type="body" sz="half" idx="2" hasCustomPrompt="1"/>
          </p:nvPr>
        </p:nvSpPr>
        <p:spPr>
          <a:xfrm>
            <a:off x="609601" y="1491919"/>
            <a:ext cx="4011084" cy="4807281"/>
          </a:xfrm>
          <a:prstGeom prst="rect">
            <a:avLst/>
          </a:prstGeom>
        </p:spPr>
        <p:txBody>
          <a:bodyPr/>
          <a:lstStyle>
            <a:lvl1pPr marL="0" indent="0">
              <a:buNone/>
              <a:defRPr sz="2400" baseline="0">
                <a:solidFill>
                  <a:srgbClr val="333333"/>
                </a:solidFill>
                <a:latin typeface="Corbel" panose="020B05030202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a:solidFill>
                  <a:schemeClr val="tx1"/>
                </a:solidFill>
                <a:latin typeface="open sans" charset="0"/>
              </a:rPr>
              <a:t>Body Header</a:t>
            </a:r>
          </a:p>
          <a:p>
            <a:r>
              <a:rPr lang="en-US" sz="2400" b="0" i="0" baseline="0">
                <a:solidFill>
                  <a:schemeClr val="tx1"/>
                </a:solidFill>
                <a:latin typeface="open sans" charset="0"/>
              </a:rPr>
              <a:t>Body text</a:t>
            </a:r>
          </a:p>
        </p:txBody>
      </p:sp>
      <p:sp>
        <p:nvSpPr>
          <p:cNvPr id="9" name="Title 1"/>
          <p:cNvSpPr>
            <a:spLocks noGrp="1"/>
          </p:cNvSpPr>
          <p:nvPr>
            <p:ph type="title" hasCustomPrompt="1"/>
          </p:nvPr>
        </p:nvSpPr>
        <p:spPr>
          <a:xfrm>
            <a:off x="609601" y="279132"/>
            <a:ext cx="9472691"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a:t>Slide Title</a:t>
            </a:r>
          </a:p>
        </p:txBody>
      </p:sp>
      <p:sp>
        <p:nvSpPr>
          <p:cNvPr id="5" name="Slide Number Placeholder 5"/>
          <p:cNvSpPr>
            <a:spLocks noGrp="1"/>
          </p:cNvSpPr>
          <p:nvPr>
            <p:ph type="sldNum" sz="quarter" idx="4"/>
          </p:nvPr>
        </p:nvSpPr>
        <p:spPr>
          <a:xfrm>
            <a:off x="8611256" y="635635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8065"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851181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1919"/>
            <a:ext cx="6815667" cy="4807281"/>
          </a:xfrm>
          <a:prstGeom prst="rect">
            <a:avLst/>
          </a:prstGeom>
        </p:spPr>
        <p:txBody>
          <a:bodyPr/>
          <a:lstStyle>
            <a:lvl1pPr>
              <a:defRPr sz="2400" baseline="0">
                <a:solidFill>
                  <a:srgbClr val="333333"/>
                </a:solidFill>
                <a:latin typeface="Corbel" panose="020B05030202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a:p>
        </p:txBody>
      </p:sp>
      <p:sp>
        <p:nvSpPr>
          <p:cNvPr id="4" name="Text Placeholder 3"/>
          <p:cNvSpPr>
            <a:spLocks noGrp="1"/>
          </p:cNvSpPr>
          <p:nvPr>
            <p:ph type="body" sz="half" idx="2" hasCustomPrompt="1"/>
          </p:nvPr>
        </p:nvSpPr>
        <p:spPr>
          <a:xfrm>
            <a:off x="609601" y="1491919"/>
            <a:ext cx="4011084" cy="4807281"/>
          </a:xfrm>
          <a:prstGeom prst="rect">
            <a:avLst/>
          </a:prstGeom>
        </p:spPr>
        <p:txBody>
          <a:bodyPr/>
          <a:lstStyle>
            <a:lvl1pPr marL="0" indent="0">
              <a:buNone/>
              <a:defRPr sz="2400" baseline="0">
                <a:solidFill>
                  <a:srgbClr val="333333"/>
                </a:solidFill>
                <a:latin typeface="Corbel" panose="020B05030202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a:solidFill>
                  <a:schemeClr val="tx1"/>
                </a:solidFill>
                <a:latin typeface="open sans" charset="0"/>
              </a:rPr>
              <a:t>Body Header</a:t>
            </a:r>
          </a:p>
          <a:p>
            <a:r>
              <a:rPr lang="en-US" sz="2400" b="0" i="0" baseline="0">
                <a:solidFill>
                  <a:schemeClr val="tx1"/>
                </a:solidFill>
                <a:latin typeface="open sans" charset="0"/>
              </a:rPr>
              <a:t>Body text</a:t>
            </a:r>
          </a:p>
        </p:txBody>
      </p:sp>
      <p:sp>
        <p:nvSpPr>
          <p:cNvPr id="9" name="Title 1"/>
          <p:cNvSpPr>
            <a:spLocks noGrp="1"/>
          </p:cNvSpPr>
          <p:nvPr>
            <p:ph type="title" hasCustomPrompt="1"/>
          </p:nvPr>
        </p:nvSpPr>
        <p:spPr>
          <a:xfrm>
            <a:off x="609600" y="279132"/>
            <a:ext cx="10198235" cy="623236"/>
          </a:xfrm>
          <a:prstGeom prst="rect">
            <a:avLst/>
          </a:prstGeom>
        </p:spPr>
        <p:txBody>
          <a:bodyPr>
            <a:normAutofit/>
          </a:bodyPr>
          <a:lstStyle>
            <a:lvl1pPr algn="l">
              <a:defRPr sz="3200" baseline="0">
                <a:solidFill>
                  <a:schemeClr val="tx1"/>
                </a:solidFill>
                <a:latin typeface="Constantia" panose="02030602050306030303" pitchFamily="18" charset="0"/>
              </a:defRPr>
            </a:lvl1pPr>
          </a:lstStyle>
          <a:p>
            <a:r>
              <a:rPr lang="en-US"/>
              <a:t>Slide Title</a:t>
            </a:r>
          </a:p>
        </p:txBody>
      </p:sp>
      <p:sp>
        <p:nvSpPr>
          <p:cNvPr id="5" name="Footer Placeholder 4"/>
          <p:cNvSpPr>
            <a:spLocks noGrp="1"/>
          </p:cNvSpPr>
          <p:nvPr>
            <p:ph type="ftr" sz="quarter" idx="3"/>
          </p:nvPr>
        </p:nvSpPr>
        <p:spPr>
          <a:xfrm>
            <a:off x="4038065"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1256" y="635635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Tree>
    <p:extLst>
      <p:ext uri="{BB962C8B-B14F-4D97-AF65-F5344CB8AC3E}">
        <p14:creationId xmlns:p14="http://schemas.microsoft.com/office/powerpoint/2010/main" val="13819711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2015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9836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090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87138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9641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112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B2F59-56DC-49B1-9A33-AF93A36A43E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7558128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0822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8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4390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0740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544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NCEZI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18"/>
          <a:stretch/>
        </p:blipFill>
        <p:spPr>
          <a:xfrm>
            <a:off x="0" y="-52439"/>
            <a:ext cx="12192000" cy="1211539"/>
          </a:xfrm>
          <a:prstGeom prst="rect">
            <a:avLst/>
          </a:prstGeom>
        </p:spPr>
      </p:pic>
      <p:sp>
        <p:nvSpPr>
          <p:cNvPr id="7" name="Title 1"/>
          <p:cNvSpPr>
            <a:spLocks noGrp="1"/>
          </p:cNvSpPr>
          <p:nvPr>
            <p:ph type="title"/>
          </p:nvPr>
        </p:nvSpPr>
        <p:spPr>
          <a:xfrm>
            <a:off x="609600" y="1368901"/>
            <a:ext cx="10972800" cy="1155779"/>
          </a:xfrm>
          <a:prstGeom prst="rect">
            <a:avLst/>
          </a:prstGeom>
        </p:spPr>
        <p:txBody>
          <a:bodyPr/>
          <a:lstStyle>
            <a:lvl1pPr algn="l">
              <a:lnSpc>
                <a:spcPts val="3000"/>
              </a:lnSpc>
              <a:defRPr sz="2800" b="1" baseline="0">
                <a:solidFill>
                  <a:srgbClr val="E25423"/>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000" b="1" baseline="0">
                <a:solidFill>
                  <a:srgbClr val="D9531E"/>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000"/>
              </a:lnSpc>
              <a:buNone/>
              <a:defRPr sz="18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38913790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5"/>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342892" indent="-342892">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10832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E25423"/>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6669116"/>
            <a:ext cx="12192001" cy="257577"/>
          </a:xfrm>
          <a:prstGeom prst="rect">
            <a:avLst/>
          </a:prstGeom>
        </p:spPr>
      </p:pic>
    </p:spTree>
    <p:extLst>
      <p:ext uri="{BB962C8B-B14F-4D97-AF65-F5344CB8AC3E}">
        <p14:creationId xmlns:p14="http://schemas.microsoft.com/office/powerpoint/2010/main" val="17575035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254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9"/>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30"/>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866801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cyan">
    <p:spTree>
      <p:nvGrpSpPr>
        <p:cNvPr id="1" name=""/>
        <p:cNvGrpSpPr/>
        <p:nvPr/>
      </p:nvGrpSpPr>
      <p:grpSpPr>
        <a:xfrm>
          <a:off x="0" y="0"/>
          <a:ext cx="0" cy="0"/>
          <a:chOff x="0" y="0"/>
          <a:chExt cx="0" cy="0"/>
        </a:xfrm>
      </p:grpSpPr>
      <p:sp>
        <p:nvSpPr>
          <p:cNvPr id="4" name="Rektangel 3"/>
          <p:cNvSpPr/>
          <p:nvPr userDrawn="1"/>
        </p:nvSpPr>
        <p:spPr>
          <a:xfrm>
            <a:off x="0" y="1"/>
            <a:ext cx="12192000" cy="59597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2"/>
              </a:solidFill>
            </a:endParaRPr>
          </a:p>
        </p:txBody>
      </p:sp>
      <p:sp>
        <p:nvSpPr>
          <p:cNvPr id="2" name="Rubrik 1"/>
          <p:cNvSpPr>
            <a:spLocks noGrp="1"/>
          </p:cNvSpPr>
          <p:nvPr>
            <p:ph type="ctrTitle" hasCustomPrompt="1"/>
          </p:nvPr>
        </p:nvSpPr>
        <p:spPr>
          <a:xfrm>
            <a:off x="344390" y="276225"/>
            <a:ext cx="6471868"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390" y="3049588"/>
            <a:ext cx="647186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pic>
        <p:nvPicPr>
          <p:cNvPr id="8" name="Bildobjekt 7"/>
          <p:cNvPicPr>
            <a:picLocks noChangeAspect="1"/>
          </p:cNvPicPr>
          <p:nvPr userDrawn="1"/>
        </p:nvPicPr>
        <p:blipFill rotWithShape="1">
          <a:blip r:embed="rId2">
            <a:clrChange>
              <a:clrFrom>
                <a:srgbClr val="F7F7F7"/>
              </a:clrFrom>
              <a:clrTo>
                <a:srgbClr val="F7F7F7">
                  <a:alpha val="0"/>
                </a:srgbClr>
              </a:clrTo>
            </a:clrChange>
          </a:blip>
          <a:srcRect l="7500" t="33472" r="2578" b="22917"/>
          <a:stretch/>
        </p:blipFill>
        <p:spPr>
          <a:xfrm>
            <a:off x="10335013" y="6257393"/>
            <a:ext cx="1259689" cy="343651"/>
          </a:xfrm>
          <a:prstGeom prst="rect">
            <a:avLst/>
          </a:prstGeom>
        </p:spPr>
      </p:pic>
      <p:sp>
        <p:nvSpPr>
          <p:cNvPr id="9" name="Rektangel 8"/>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title and subtitle text is clearly visible on the image –</a:t>
            </a:r>
            <a:r>
              <a:rPr lang="en-US" baseline="0">
                <a:solidFill>
                  <a:schemeClr val="tx2"/>
                </a:solidFill>
              </a:rPr>
              <a:t> if not</a:t>
            </a:r>
            <a:r>
              <a:rPr lang="en-US">
                <a:solidFill>
                  <a:schemeClr val="tx2"/>
                </a:solidFill>
              </a:rPr>
              <a:t> use dark blue or cyan text.</a:t>
            </a:r>
          </a:p>
          <a:p>
            <a:pPr algn="l"/>
            <a:endParaRPr lang="en-US">
              <a:solidFill>
                <a:schemeClr val="tx2"/>
              </a:solidFill>
            </a:endParaRPr>
          </a:p>
          <a:p>
            <a:pPr algn="l"/>
            <a:r>
              <a:rPr lang="en-US">
                <a:solidFill>
                  <a:schemeClr val="tx2"/>
                </a:solidFill>
              </a:rPr>
              <a:t>If not using image, text can be white or blue.</a:t>
            </a:r>
          </a:p>
        </p:txBody>
      </p:sp>
    </p:spTree>
    <p:extLst>
      <p:ext uri="{BB962C8B-B14F-4D97-AF65-F5344CB8AC3E}">
        <p14:creationId xmlns:p14="http://schemas.microsoft.com/office/powerpoint/2010/main" val="2123436280"/>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76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light green">
    <p:spTree>
      <p:nvGrpSpPr>
        <p:cNvPr id="1" name=""/>
        <p:cNvGrpSpPr/>
        <p:nvPr/>
      </p:nvGrpSpPr>
      <p:grpSpPr>
        <a:xfrm>
          <a:off x="0" y="0"/>
          <a:ext cx="0" cy="0"/>
          <a:chOff x="0" y="0"/>
          <a:chExt cx="0" cy="0"/>
        </a:xfrm>
      </p:grpSpPr>
      <p:sp>
        <p:nvSpPr>
          <p:cNvPr id="4" name="Rektangel 3"/>
          <p:cNvSpPr/>
          <p:nvPr userDrawn="1"/>
        </p:nvSpPr>
        <p:spPr>
          <a:xfrm>
            <a:off x="0" y="1"/>
            <a:ext cx="12192000" cy="5959792"/>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2"/>
              </a:solidFill>
            </a:endParaRPr>
          </a:p>
        </p:txBody>
      </p:sp>
      <p:sp>
        <p:nvSpPr>
          <p:cNvPr id="2" name="Rubrik 1"/>
          <p:cNvSpPr>
            <a:spLocks noGrp="1"/>
          </p:cNvSpPr>
          <p:nvPr>
            <p:ph type="ctrTitle" hasCustomPrompt="1"/>
          </p:nvPr>
        </p:nvSpPr>
        <p:spPr>
          <a:xfrm>
            <a:off x="344390" y="276225"/>
            <a:ext cx="6471868"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390" y="3049588"/>
            <a:ext cx="647186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pic>
        <p:nvPicPr>
          <p:cNvPr id="8" name="Bildobjekt 7"/>
          <p:cNvPicPr>
            <a:picLocks noChangeAspect="1"/>
          </p:cNvPicPr>
          <p:nvPr userDrawn="1"/>
        </p:nvPicPr>
        <p:blipFill rotWithShape="1">
          <a:blip r:embed="rId2">
            <a:clrChange>
              <a:clrFrom>
                <a:srgbClr val="F7F7F7"/>
              </a:clrFrom>
              <a:clrTo>
                <a:srgbClr val="F7F7F7">
                  <a:alpha val="0"/>
                </a:srgbClr>
              </a:clrTo>
            </a:clrChange>
          </a:blip>
          <a:srcRect l="7500" t="33472" r="2578" b="22917"/>
          <a:stretch/>
        </p:blipFill>
        <p:spPr>
          <a:xfrm>
            <a:off x="10335013" y="6257393"/>
            <a:ext cx="1259689" cy="343651"/>
          </a:xfrm>
          <a:prstGeom prst="rect">
            <a:avLst/>
          </a:prstGeom>
        </p:spPr>
      </p:pic>
      <p:sp>
        <p:nvSpPr>
          <p:cNvPr id="9" name="Rektangel 8"/>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title and subtitle text is clearly visible on the image –</a:t>
            </a:r>
            <a:r>
              <a:rPr lang="en-US" baseline="0">
                <a:solidFill>
                  <a:schemeClr val="tx2"/>
                </a:solidFill>
              </a:rPr>
              <a:t> if not</a:t>
            </a:r>
            <a:r>
              <a:rPr lang="en-US">
                <a:solidFill>
                  <a:schemeClr val="tx2"/>
                </a:solidFill>
              </a:rPr>
              <a:t> use dark blue or cyan text.</a:t>
            </a:r>
          </a:p>
          <a:p>
            <a:pPr algn="l"/>
            <a:endParaRPr lang="en-US">
              <a:solidFill>
                <a:schemeClr val="tx2"/>
              </a:solidFill>
            </a:endParaRPr>
          </a:p>
          <a:p>
            <a:pPr algn="l"/>
            <a:r>
              <a:rPr lang="en-US">
                <a:solidFill>
                  <a:schemeClr val="tx2"/>
                </a:solidFill>
              </a:rPr>
              <a:t>If not using image, text can be white or blue.</a:t>
            </a:r>
          </a:p>
        </p:txBody>
      </p:sp>
    </p:spTree>
    <p:extLst>
      <p:ext uri="{BB962C8B-B14F-4D97-AF65-F5344CB8AC3E}">
        <p14:creationId xmlns:p14="http://schemas.microsoft.com/office/powerpoint/2010/main" val="2390353414"/>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76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blue">
    <p:spTree>
      <p:nvGrpSpPr>
        <p:cNvPr id="1" name=""/>
        <p:cNvGrpSpPr/>
        <p:nvPr/>
      </p:nvGrpSpPr>
      <p:grpSpPr>
        <a:xfrm>
          <a:off x="0" y="0"/>
          <a:ext cx="0" cy="0"/>
          <a:chOff x="0" y="0"/>
          <a:chExt cx="0" cy="0"/>
        </a:xfrm>
      </p:grpSpPr>
      <p:sp>
        <p:nvSpPr>
          <p:cNvPr id="4" name="Rektangel 3"/>
          <p:cNvSpPr/>
          <p:nvPr userDrawn="1"/>
        </p:nvSpPr>
        <p:spPr>
          <a:xfrm>
            <a:off x="0" y="1"/>
            <a:ext cx="12192000" cy="595979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2"/>
              </a:solidFill>
            </a:endParaRPr>
          </a:p>
        </p:txBody>
      </p:sp>
      <p:sp>
        <p:nvSpPr>
          <p:cNvPr id="2" name="Rubrik 1"/>
          <p:cNvSpPr>
            <a:spLocks noGrp="1"/>
          </p:cNvSpPr>
          <p:nvPr>
            <p:ph type="ctrTitle" hasCustomPrompt="1"/>
          </p:nvPr>
        </p:nvSpPr>
        <p:spPr>
          <a:xfrm>
            <a:off x="344390" y="276225"/>
            <a:ext cx="6471868"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390" y="3049588"/>
            <a:ext cx="647186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pic>
        <p:nvPicPr>
          <p:cNvPr id="8" name="Bildobjekt 7"/>
          <p:cNvPicPr>
            <a:picLocks noChangeAspect="1"/>
          </p:cNvPicPr>
          <p:nvPr userDrawn="1"/>
        </p:nvPicPr>
        <p:blipFill rotWithShape="1">
          <a:blip r:embed="rId2">
            <a:clrChange>
              <a:clrFrom>
                <a:srgbClr val="F7F7F7"/>
              </a:clrFrom>
              <a:clrTo>
                <a:srgbClr val="F7F7F7">
                  <a:alpha val="0"/>
                </a:srgbClr>
              </a:clrTo>
            </a:clrChange>
          </a:blip>
          <a:srcRect l="7500" t="33472" r="2578" b="22917"/>
          <a:stretch/>
        </p:blipFill>
        <p:spPr>
          <a:xfrm>
            <a:off x="10335013" y="6257393"/>
            <a:ext cx="1259689" cy="343651"/>
          </a:xfrm>
          <a:prstGeom prst="rect">
            <a:avLst/>
          </a:prstGeom>
        </p:spPr>
      </p:pic>
      <p:sp>
        <p:nvSpPr>
          <p:cNvPr id="9" name="Rektangel 8"/>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title and subtitle text is clearly visible on the image –</a:t>
            </a:r>
            <a:r>
              <a:rPr lang="en-US" baseline="0">
                <a:solidFill>
                  <a:schemeClr val="tx2"/>
                </a:solidFill>
              </a:rPr>
              <a:t> if not</a:t>
            </a:r>
            <a:r>
              <a:rPr lang="en-US">
                <a:solidFill>
                  <a:schemeClr val="tx2"/>
                </a:solidFill>
              </a:rPr>
              <a:t> use dark blue or cyan text.</a:t>
            </a:r>
          </a:p>
          <a:p>
            <a:pPr algn="l"/>
            <a:endParaRPr lang="en-US">
              <a:solidFill>
                <a:schemeClr val="tx2"/>
              </a:solidFill>
            </a:endParaRPr>
          </a:p>
          <a:p>
            <a:pPr algn="l"/>
            <a:r>
              <a:rPr lang="en-US">
                <a:solidFill>
                  <a:schemeClr val="tx2"/>
                </a:solidFill>
              </a:rPr>
              <a:t>If not using image, text can be white or blue.</a:t>
            </a:r>
          </a:p>
        </p:txBody>
      </p:sp>
    </p:spTree>
    <p:extLst>
      <p:ext uri="{BB962C8B-B14F-4D97-AF65-F5344CB8AC3E}">
        <p14:creationId xmlns:p14="http://schemas.microsoft.com/office/powerpoint/2010/main" val="1389120470"/>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76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cyan ">
    <p:spTree>
      <p:nvGrpSpPr>
        <p:cNvPr id="1" name=""/>
        <p:cNvGrpSpPr/>
        <p:nvPr/>
      </p:nvGrpSpPr>
      <p:grpSpPr>
        <a:xfrm>
          <a:off x="0" y="0"/>
          <a:ext cx="0" cy="0"/>
          <a:chOff x="0" y="0"/>
          <a:chExt cx="0" cy="0"/>
        </a:xfrm>
      </p:grpSpPr>
      <p:pic>
        <p:nvPicPr>
          <p:cNvPr id="12" name="Bildobjekt 11" descr="En bild som visar clipart&#10;&#10;Automatiskt genererad beskrivning">
            <a:extLst>
              <a:ext uri="{FF2B5EF4-FFF2-40B4-BE49-F238E27FC236}">
                <a16:creationId xmlns:a16="http://schemas.microsoft.com/office/drawing/2014/main" id="{D83D5DBA-4912-44A6-A473-D2550525D2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0961" y="229160"/>
            <a:ext cx="1416747" cy="958290"/>
          </a:xfrm>
          <a:prstGeom prst="rect">
            <a:avLst/>
          </a:prstGeom>
        </p:spPr>
      </p:pic>
      <p:sp>
        <p:nvSpPr>
          <p:cNvPr id="4" name="Rektangel 3"/>
          <p:cNvSpPr/>
          <p:nvPr userDrawn="1"/>
        </p:nvSpPr>
        <p:spPr>
          <a:xfrm>
            <a:off x="0" y="0"/>
            <a:ext cx="79948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2"/>
              </a:solidFill>
            </a:endParaRPr>
          </a:p>
        </p:txBody>
      </p:sp>
      <p:sp>
        <p:nvSpPr>
          <p:cNvPr id="2" name="Rubrik 1"/>
          <p:cNvSpPr>
            <a:spLocks noGrp="1"/>
          </p:cNvSpPr>
          <p:nvPr>
            <p:ph type="ctrTitle" hasCustomPrompt="1"/>
          </p:nvPr>
        </p:nvSpPr>
        <p:spPr>
          <a:xfrm>
            <a:off x="344292" y="276225"/>
            <a:ext cx="6932612"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2" y="3049588"/>
            <a:ext cx="693261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9" name="Rektangel 8"/>
          <p:cNvSpPr/>
          <p:nvPr userDrawn="1"/>
        </p:nvSpPr>
        <p:spPr>
          <a:xfrm>
            <a:off x="-2829522" y="382055"/>
            <a:ext cx="2512620" cy="48191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text is clearly visible on the image or use dark blue or cyan text.</a:t>
            </a:r>
          </a:p>
          <a:p>
            <a:pPr algn="l"/>
            <a:endParaRPr lang="en-US">
              <a:solidFill>
                <a:schemeClr val="tx2"/>
              </a:solidFill>
            </a:endParaRPr>
          </a:p>
          <a:p>
            <a:pPr algn="l"/>
            <a:r>
              <a:rPr lang="en-US">
                <a:solidFill>
                  <a:schemeClr val="tx2"/>
                </a:solidFill>
              </a:rPr>
              <a:t>If </a:t>
            </a:r>
            <a:r>
              <a:rPr lang="en-US" b="1">
                <a:solidFill>
                  <a:schemeClr val="tx2"/>
                </a:solidFill>
              </a:rPr>
              <a:t>not</a:t>
            </a:r>
            <a:r>
              <a:rPr lang="en-US">
                <a:solidFill>
                  <a:schemeClr val="tx2"/>
                </a:solidFill>
              </a:rPr>
              <a:t> using image, text can be white or blue.</a:t>
            </a:r>
          </a:p>
        </p:txBody>
      </p:sp>
    </p:spTree>
    <p:extLst>
      <p:ext uri="{BB962C8B-B14F-4D97-AF65-F5344CB8AC3E}">
        <p14:creationId xmlns:p14="http://schemas.microsoft.com/office/powerpoint/2010/main" val="4086768022"/>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B2F59-56DC-49B1-9A33-AF93A36A43E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4121874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blue ">
    <p:spTree>
      <p:nvGrpSpPr>
        <p:cNvPr id="1" name=""/>
        <p:cNvGrpSpPr/>
        <p:nvPr/>
      </p:nvGrpSpPr>
      <p:grpSpPr>
        <a:xfrm>
          <a:off x="0" y="0"/>
          <a:ext cx="0" cy="0"/>
          <a:chOff x="0" y="0"/>
          <a:chExt cx="0" cy="0"/>
        </a:xfrm>
      </p:grpSpPr>
      <p:sp>
        <p:nvSpPr>
          <p:cNvPr id="4" name="Rektangel 3"/>
          <p:cNvSpPr/>
          <p:nvPr userDrawn="1"/>
        </p:nvSpPr>
        <p:spPr>
          <a:xfrm>
            <a:off x="0" y="0"/>
            <a:ext cx="799482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2"/>
              </a:solidFill>
            </a:endParaRPr>
          </a:p>
        </p:txBody>
      </p:sp>
      <p:sp>
        <p:nvSpPr>
          <p:cNvPr id="2" name="Rubrik 1"/>
          <p:cNvSpPr>
            <a:spLocks noGrp="1"/>
          </p:cNvSpPr>
          <p:nvPr>
            <p:ph type="ctrTitle" hasCustomPrompt="1"/>
          </p:nvPr>
        </p:nvSpPr>
        <p:spPr>
          <a:xfrm>
            <a:off x="344292" y="276225"/>
            <a:ext cx="6932612"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2" y="3049588"/>
            <a:ext cx="693261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9" name="Rektangel 8"/>
          <p:cNvSpPr/>
          <p:nvPr userDrawn="1"/>
        </p:nvSpPr>
        <p:spPr>
          <a:xfrm>
            <a:off x="-2829522" y="382055"/>
            <a:ext cx="2512620" cy="48191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text is clearly visible on the image or use dark blue or cyan text.</a:t>
            </a:r>
          </a:p>
          <a:p>
            <a:pPr algn="l"/>
            <a:endParaRPr lang="en-US">
              <a:solidFill>
                <a:schemeClr val="tx2"/>
              </a:solidFill>
            </a:endParaRPr>
          </a:p>
          <a:p>
            <a:pPr algn="l"/>
            <a:r>
              <a:rPr lang="en-US">
                <a:solidFill>
                  <a:schemeClr val="tx2"/>
                </a:solidFill>
              </a:rPr>
              <a:t>If </a:t>
            </a:r>
            <a:r>
              <a:rPr lang="en-US" b="1">
                <a:solidFill>
                  <a:schemeClr val="tx2"/>
                </a:solidFill>
              </a:rPr>
              <a:t>not</a:t>
            </a:r>
            <a:r>
              <a:rPr lang="en-US">
                <a:solidFill>
                  <a:schemeClr val="tx2"/>
                </a:solidFill>
              </a:rPr>
              <a:t> using image, text can be white or blue.</a:t>
            </a:r>
          </a:p>
        </p:txBody>
      </p:sp>
      <p:pic>
        <p:nvPicPr>
          <p:cNvPr id="12" name="Bildobjekt 11" descr="En bild som visar clipart&#10;&#10;Automatiskt genererad beskrivning">
            <a:extLst>
              <a:ext uri="{FF2B5EF4-FFF2-40B4-BE49-F238E27FC236}">
                <a16:creationId xmlns:a16="http://schemas.microsoft.com/office/drawing/2014/main" id="{7B884C33-5576-48DE-9D48-2418E9273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0961" y="225425"/>
            <a:ext cx="1416747" cy="958290"/>
          </a:xfrm>
          <a:prstGeom prst="rect">
            <a:avLst/>
          </a:prstGeom>
        </p:spPr>
      </p:pic>
      <p:pic>
        <p:nvPicPr>
          <p:cNvPr id="10" name="Bildobjekt 9">
            <a:extLst>
              <a:ext uri="{FF2B5EF4-FFF2-40B4-BE49-F238E27FC236}">
                <a16:creationId xmlns:a16="http://schemas.microsoft.com/office/drawing/2014/main" id="{0951B922-DCE0-4695-B7F1-CA667BFE1106}"/>
              </a:ext>
            </a:extLst>
          </p:cNvPr>
          <p:cNvPicPr>
            <a:picLocks noChangeAspect="1"/>
          </p:cNvPicPr>
          <p:nvPr userDrawn="1"/>
        </p:nvPicPr>
        <p:blipFill rotWithShape="1">
          <a:blip r:embed="rId3">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spTree>
    <p:extLst>
      <p:ext uri="{BB962C8B-B14F-4D97-AF65-F5344CB8AC3E}">
        <p14:creationId xmlns:p14="http://schemas.microsoft.com/office/powerpoint/2010/main" val="3702646466"/>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light green">
    <p:spTree>
      <p:nvGrpSpPr>
        <p:cNvPr id="1" name=""/>
        <p:cNvGrpSpPr/>
        <p:nvPr/>
      </p:nvGrpSpPr>
      <p:grpSpPr>
        <a:xfrm>
          <a:off x="0" y="0"/>
          <a:ext cx="0" cy="0"/>
          <a:chOff x="0" y="0"/>
          <a:chExt cx="0" cy="0"/>
        </a:xfrm>
      </p:grpSpPr>
      <p:sp>
        <p:nvSpPr>
          <p:cNvPr id="4" name="Rektangel 3"/>
          <p:cNvSpPr/>
          <p:nvPr userDrawn="1"/>
        </p:nvSpPr>
        <p:spPr>
          <a:xfrm>
            <a:off x="0" y="0"/>
            <a:ext cx="7994822" cy="6858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2"/>
              </a:solidFill>
            </a:endParaRPr>
          </a:p>
        </p:txBody>
      </p:sp>
      <p:sp>
        <p:nvSpPr>
          <p:cNvPr id="2" name="Rubrik 1"/>
          <p:cNvSpPr>
            <a:spLocks noGrp="1"/>
          </p:cNvSpPr>
          <p:nvPr>
            <p:ph type="ctrTitle" hasCustomPrompt="1"/>
          </p:nvPr>
        </p:nvSpPr>
        <p:spPr>
          <a:xfrm>
            <a:off x="344292" y="276225"/>
            <a:ext cx="6932612"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2" y="3049588"/>
            <a:ext cx="693261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9" name="Rektangel 8"/>
          <p:cNvSpPr/>
          <p:nvPr userDrawn="1"/>
        </p:nvSpPr>
        <p:spPr>
          <a:xfrm>
            <a:off x="-2829522" y="382055"/>
            <a:ext cx="2512620" cy="48191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or leave background cyan. </a:t>
            </a:r>
          </a:p>
          <a:p>
            <a:pPr algn="l"/>
            <a:endParaRPr lang="en-US">
              <a:solidFill>
                <a:schemeClr val="tx2"/>
              </a:solidFill>
            </a:endParaRPr>
          </a:p>
          <a:p>
            <a:pPr algn="l"/>
            <a:r>
              <a:rPr lang="en-US">
                <a:solidFill>
                  <a:schemeClr val="tx2"/>
                </a:solidFill>
              </a:rPr>
              <a:t>If using image, make sure white text is clearly visible on the image or use dark blue or cyan text.</a:t>
            </a:r>
          </a:p>
          <a:p>
            <a:pPr algn="l"/>
            <a:endParaRPr lang="en-US">
              <a:solidFill>
                <a:schemeClr val="tx2"/>
              </a:solidFill>
            </a:endParaRPr>
          </a:p>
          <a:p>
            <a:pPr algn="l"/>
            <a:r>
              <a:rPr lang="en-US">
                <a:solidFill>
                  <a:schemeClr val="tx2"/>
                </a:solidFill>
              </a:rPr>
              <a:t>If </a:t>
            </a:r>
            <a:r>
              <a:rPr lang="en-US" b="1">
                <a:solidFill>
                  <a:schemeClr val="tx2"/>
                </a:solidFill>
              </a:rPr>
              <a:t>not</a:t>
            </a:r>
            <a:r>
              <a:rPr lang="en-US">
                <a:solidFill>
                  <a:schemeClr val="tx2"/>
                </a:solidFill>
              </a:rPr>
              <a:t> using image, text can be white or blue.</a:t>
            </a:r>
          </a:p>
        </p:txBody>
      </p:sp>
      <p:pic>
        <p:nvPicPr>
          <p:cNvPr id="12" name="Bildobjekt 11" descr="En bild som visar clipart&#10;&#10;Automatiskt genererad beskrivning">
            <a:extLst>
              <a:ext uri="{FF2B5EF4-FFF2-40B4-BE49-F238E27FC236}">
                <a16:creationId xmlns:a16="http://schemas.microsoft.com/office/drawing/2014/main" id="{71FBE7B9-7A67-4A0D-B39C-CF75A5902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0961" y="225425"/>
            <a:ext cx="1416747" cy="958290"/>
          </a:xfrm>
          <a:prstGeom prst="rect">
            <a:avLst/>
          </a:prstGeom>
        </p:spPr>
      </p:pic>
      <p:pic>
        <p:nvPicPr>
          <p:cNvPr id="10" name="Bildobjekt 9">
            <a:extLst>
              <a:ext uri="{FF2B5EF4-FFF2-40B4-BE49-F238E27FC236}">
                <a16:creationId xmlns:a16="http://schemas.microsoft.com/office/drawing/2014/main" id="{85DCD8D2-FD12-49CA-A6CF-CB7482AACF44}"/>
              </a:ext>
            </a:extLst>
          </p:cNvPr>
          <p:cNvPicPr>
            <a:picLocks noChangeAspect="1"/>
          </p:cNvPicPr>
          <p:nvPr userDrawn="1"/>
        </p:nvPicPr>
        <p:blipFill rotWithShape="1">
          <a:blip r:embed="rId3">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spTree>
    <p:extLst>
      <p:ext uri="{BB962C8B-B14F-4D97-AF65-F5344CB8AC3E}">
        <p14:creationId xmlns:p14="http://schemas.microsoft.com/office/powerpoint/2010/main" val="832070151"/>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cyan">
    <p:spTree>
      <p:nvGrpSpPr>
        <p:cNvPr id="1" name=""/>
        <p:cNvGrpSpPr/>
        <p:nvPr/>
      </p:nvGrpSpPr>
      <p:grpSpPr>
        <a:xfrm>
          <a:off x="0" y="0"/>
          <a:ext cx="0" cy="0"/>
          <a:chOff x="0" y="0"/>
          <a:chExt cx="0" cy="0"/>
        </a:xfrm>
      </p:grpSpPr>
      <p:sp>
        <p:nvSpPr>
          <p:cNvPr id="11" name="Platshållare för bild 9"/>
          <p:cNvSpPr>
            <a:spLocks noGrp="1"/>
          </p:cNvSpPr>
          <p:nvPr>
            <p:ph type="pic" sz="quarter" idx="14" hasCustomPrompt="1"/>
          </p:nvPr>
        </p:nvSpPr>
        <p:spPr>
          <a:xfrm>
            <a:off x="6130977" y="0"/>
            <a:ext cx="6061023" cy="6220918"/>
          </a:xfrm>
          <a:noFill/>
        </p:spPr>
        <p:txBody>
          <a:bodyPr/>
          <a:lstStyle>
            <a:lvl1pPr marL="0" indent="0">
              <a:buFontTx/>
              <a:buNone/>
              <a:defRPr>
                <a:solidFill>
                  <a:schemeClr val="bg1"/>
                </a:solidFill>
              </a:defRPr>
            </a:lvl1pPr>
          </a:lstStyle>
          <a:p>
            <a:r>
              <a:rPr lang="en-US" noProof="0"/>
              <a:t> </a:t>
            </a:r>
          </a:p>
        </p:txBody>
      </p:sp>
      <p:sp>
        <p:nvSpPr>
          <p:cNvPr id="5" name="Rectangle 4"/>
          <p:cNvSpPr/>
          <p:nvPr userDrawn="1"/>
        </p:nvSpPr>
        <p:spPr>
          <a:xfrm>
            <a:off x="0" y="0"/>
            <a:ext cx="6130977" cy="6235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344291"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1"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pic>
        <p:nvPicPr>
          <p:cNvPr id="9" name="Bildobjekt 8" descr="En bild som visar clipart&#10;&#10;Automatiskt genererad beskrivning">
            <a:extLst>
              <a:ext uri="{FF2B5EF4-FFF2-40B4-BE49-F238E27FC236}">
                <a16:creationId xmlns:a16="http://schemas.microsoft.com/office/drawing/2014/main" id="{DF21DF24-6F57-4FD4-BCDD-83B41355E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6101" y="247904"/>
            <a:ext cx="1157349" cy="782833"/>
          </a:xfrm>
          <a:prstGeom prst="rect">
            <a:avLst/>
          </a:prstGeom>
        </p:spPr>
      </p:pic>
      <p:pic>
        <p:nvPicPr>
          <p:cNvPr id="10" name="Bildobjekt 9">
            <a:extLst>
              <a:ext uri="{FF2B5EF4-FFF2-40B4-BE49-F238E27FC236}">
                <a16:creationId xmlns:a16="http://schemas.microsoft.com/office/drawing/2014/main" id="{5B3C45E9-058C-4548-85F1-931EA465746B}"/>
              </a:ext>
            </a:extLst>
          </p:cNvPr>
          <p:cNvPicPr>
            <a:picLocks noChangeAspect="1"/>
          </p:cNvPicPr>
          <p:nvPr userDrawn="1"/>
        </p:nvPicPr>
        <p:blipFill rotWithShape="1">
          <a:blip r:embed="rId3">
            <a:clrChange>
              <a:clrFrom>
                <a:srgbClr val="F7F7F7"/>
              </a:clrFrom>
              <a:clrTo>
                <a:srgbClr val="F7F7F7">
                  <a:alpha val="0"/>
                </a:srgbClr>
              </a:clrTo>
            </a:clrChange>
          </a:blip>
          <a:srcRect l="7500" t="33472" r="2578" b="22917"/>
          <a:stretch/>
        </p:blipFill>
        <p:spPr>
          <a:xfrm>
            <a:off x="10845744" y="6462788"/>
            <a:ext cx="901812" cy="246020"/>
          </a:xfrm>
          <a:prstGeom prst="rect">
            <a:avLst/>
          </a:prstGeom>
        </p:spPr>
      </p:pic>
    </p:spTree>
    <p:extLst>
      <p:ext uri="{BB962C8B-B14F-4D97-AF65-F5344CB8AC3E}">
        <p14:creationId xmlns:p14="http://schemas.microsoft.com/office/powerpoint/2010/main" val="1093000013"/>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photo light green">
    <p:spTree>
      <p:nvGrpSpPr>
        <p:cNvPr id="1" name=""/>
        <p:cNvGrpSpPr/>
        <p:nvPr/>
      </p:nvGrpSpPr>
      <p:grpSpPr>
        <a:xfrm>
          <a:off x="0" y="0"/>
          <a:ext cx="0" cy="0"/>
          <a:chOff x="0" y="0"/>
          <a:chExt cx="0" cy="0"/>
        </a:xfrm>
      </p:grpSpPr>
      <p:sp>
        <p:nvSpPr>
          <p:cNvPr id="11" name="Platshållare för bild 9"/>
          <p:cNvSpPr>
            <a:spLocks noGrp="1"/>
          </p:cNvSpPr>
          <p:nvPr>
            <p:ph type="pic" sz="quarter" idx="14" hasCustomPrompt="1"/>
          </p:nvPr>
        </p:nvSpPr>
        <p:spPr>
          <a:xfrm>
            <a:off x="6130977" y="1"/>
            <a:ext cx="6061024" cy="6220918"/>
          </a:xfrm>
          <a:noFill/>
        </p:spPr>
        <p:txBody>
          <a:bodyPr/>
          <a:lstStyle>
            <a:lvl1pPr marL="0" indent="0">
              <a:buFontTx/>
              <a:buNone/>
              <a:defRPr>
                <a:solidFill>
                  <a:schemeClr val="bg1"/>
                </a:solidFill>
              </a:defRPr>
            </a:lvl1pPr>
          </a:lstStyle>
          <a:p>
            <a:r>
              <a:rPr lang="en-US" noProof="0"/>
              <a:t> </a:t>
            </a:r>
          </a:p>
        </p:txBody>
      </p:sp>
      <p:sp>
        <p:nvSpPr>
          <p:cNvPr id="5" name="Rectangle 4"/>
          <p:cNvSpPr/>
          <p:nvPr userDrawn="1"/>
        </p:nvSpPr>
        <p:spPr>
          <a:xfrm>
            <a:off x="0" y="0"/>
            <a:ext cx="6130977" cy="6190938"/>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344291"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1"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Tree>
    <p:extLst>
      <p:ext uri="{BB962C8B-B14F-4D97-AF65-F5344CB8AC3E}">
        <p14:creationId xmlns:p14="http://schemas.microsoft.com/office/powerpoint/2010/main" val="1791234831"/>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photo blue">
    <p:spTree>
      <p:nvGrpSpPr>
        <p:cNvPr id="1" name=""/>
        <p:cNvGrpSpPr/>
        <p:nvPr/>
      </p:nvGrpSpPr>
      <p:grpSpPr>
        <a:xfrm>
          <a:off x="0" y="0"/>
          <a:ext cx="0" cy="0"/>
          <a:chOff x="0" y="0"/>
          <a:chExt cx="0" cy="0"/>
        </a:xfrm>
      </p:grpSpPr>
      <p:sp>
        <p:nvSpPr>
          <p:cNvPr id="11" name="Platshållare för bild 9"/>
          <p:cNvSpPr>
            <a:spLocks noGrp="1"/>
          </p:cNvSpPr>
          <p:nvPr>
            <p:ph type="pic" sz="quarter" idx="14" hasCustomPrompt="1"/>
          </p:nvPr>
        </p:nvSpPr>
        <p:spPr>
          <a:xfrm>
            <a:off x="6130977" y="1"/>
            <a:ext cx="6061023" cy="6220918"/>
          </a:xfrm>
          <a:noFill/>
        </p:spPr>
        <p:txBody>
          <a:bodyPr/>
          <a:lstStyle>
            <a:lvl1pPr marL="0" indent="0">
              <a:buFontTx/>
              <a:buNone/>
              <a:defRPr>
                <a:solidFill>
                  <a:schemeClr val="bg1"/>
                </a:solidFill>
              </a:defRPr>
            </a:lvl1pPr>
          </a:lstStyle>
          <a:p>
            <a:r>
              <a:rPr lang="en-US" noProof="0"/>
              <a:t> </a:t>
            </a:r>
          </a:p>
        </p:txBody>
      </p:sp>
      <p:sp>
        <p:nvSpPr>
          <p:cNvPr id="5" name="Rectangle 4"/>
          <p:cNvSpPr/>
          <p:nvPr userDrawn="1"/>
        </p:nvSpPr>
        <p:spPr>
          <a:xfrm>
            <a:off x="0" y="0"/>
            <a:ext cx="6130977" cy="622091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344291"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344291"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Tree>
    <p:extLst>
      <p:ext uri="{BB962C8B-B14F-4D97-AF65-F5344CB8AC3E}">
        <p14:creationId xmlns:p14="http://schemas.microsoft.com/office/powerpoint/2010/main" val="3045081072"/>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photo left cyan">
    <p:spTree>
      <p:nvGrpSpPr>
        <p:cNvPr id="1" name=""/>
        <p:cNvGrpSpPr/>
        <p:nvPr/>
      </p:nvGrpSpPr>
      <p:grpSpPr>
        <a:xfrm>
          <a:off x="0" y="0"/>
          <a:ext cx="0" cy="0"/>
          <a:chOff x="0" y="0"/>
          <a:chExt cx="0" cy="0"/>
        </a:xfrm>
      </p:grpSpPr>
      <p:sp>
        <p:nvSpPr>
          <p:cNvPr id="5" name="Rectangle 4"/>
          <p:cNvSpPr/>
          <p:nvPr userDrawn="1"/>
        </p:nvSpPr>
        <p:spPr>
          <a:xfrm>
            <a:off x="6061023" y="-1"/>
            <a:ext cx="6130977" cy="6325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6405314"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6405314"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11" name="Platshållare för bild 9"/>
          <p:cNvSpPr>
            <a:spLocks noGrp="1"/>
          </p:cNvSpPr>
          <p:nvPr>
            <p:ph type="pic" sz="quarter" idx="14" hasCustomPrompt="1"/>
          </p:nvPr>
        </p:nvSpPr>
        <p:spPr>
          <a:xfrm>
            <a:off x="0" y="0"/>
            <a:ext cx="6061023" cy="6325848"/>
          </a:xfrm>
          <a:noFill/>
        </p:spPr>
        <p:txBody>
          <a:bodyPr/>
          <a:lstStyle>
            <a:lvl1pPr marL="0" indent="0">
              <a:buFontTx/>
              <a:buNone/>
              <a:defRPr>
                <a:solidFill>
                  <a:schemeClr val="bg1"/>
                </a:solidFill>
              </a:defRPr>
            </a:lvl1pPr>
          </a:lstStyle>
          <a:p>
            <a:r>
              <a:rPr lang="en-US" noProof="0"/>
              <a:t> </a:t>
            </a:r>
          </a:p>
        </p:txBody>
      </p:sp>
    </p:spTree>
    <p:extLst>
      <p:ext uri="{BB962C8B-B14F-4D97-AF65-F5344CB8AC3E}">
        <p14:creationId xmlns:p14="http://schemas.microsoft.com/office/powerpoint/2010/main" val="3727609164"/>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photo left light green">
    <p:spTree>
      <p:nvGrpSpPr>
        <p:cNvPr id="1" name=""/>
        <p:cNvGrpSpPr/>
        <p:nvPr/>
      </p:nvGrpSpPr>
      <p:grpSpPr>
        <a:xfrm>
          <a:off x="0" y="0"/>
          <a:ext cx="0" cy="0"/>
          <a:chOff x="0" y="0"/>
          <a:chExt cx="0" cy="0"/>
        </a:xfrm>
      </p:grpSpPr>
      <p:sp>
        <p:nvSpPr>
          <p:cNvPr id="5" name="Rectangle 4"/>
          <p:cNvSpPr/>
          <p:nvPr userDrawn="1"/>
        </p:nvSpPr>
        <p:spPr>
          <a:xfrm>
            <a:off x="6061023" y="-1"/>
            <a:ext cx="6130977" cy="6295869"/>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6405314"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6405314"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11" name="Platshållare för bild 9"/>
          <p:cNvSpPr>
            <a:spLocks noGrp="1"/>
          </p:cNvSpPr>
          <p:nvPr>
            <p:ph type="pic" sz="quarter" idx="14" hasCustomPrompt="1"/>
          </p:nvPr>
        </p:nvSpPr>
        <p:spPr>
          <a:xfrm>
            <a:off x="0" y="0"/>
            <a:ext cx="6061023" cy="6295868"/>
          </a:xfrm>
          <a:noFill/>
        </p:spPr>
        <p:txBody>
          <a:bodyPr/>
          <a:lstStyle>
            <a:lvl1pPr marL="0" indent="0">
              <a:buFontTx/>
              <a:buNone/>
              <a:defRPr>
                <a:solidFill>
                  <a:schemeClr val="bg1"/>
                </a:solidFill>
              </a:defRPr>
            </a:lvl1pPr>
          </a:lstStyle>
          <a:p>
            <a:r>
              <a:rPr lang="en-US" noProof="0"/>
              <a:t> </a:t>
            </a:r>
          </a:p>
        </p:txBody>
      </p:sp>
    </p:spTree>
    <p:extLst>
      <p:ext uri="{BB962C8B-B14F-4D97-AF65-F5344CB8AC3E}">
        <p14:creationId xmlns:p14="http://schemas.microsoft.com/office/powerpoint/2010/main" val="1452297339"/>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photo left blue">
    <p:spTree>
      <p:nvGrpSpPr>
        <p:cNvPr id="1" name=""/>
        <p:cNvGrpSpPr/>
        <p:nvPr/>
      </p:nvGrpSpPr>
      <p:grpSpPr>
        <a:xfrm>
          <a:off x="0" y="0"/>
          <a:ext cx="0" cy="0"/>
          <a:chOff x="0" y="0"/>
          <a:chExt cx="0" cy="0"/>
        </a:xfrm>
      </p:grpSpPr>
      <p:sp>
        <p:nvSpPr>
          <p:cNvPr id="5" name="Rectangle 4"/>
          <p:cNvSpPr/>
          <p:nvPr userDrawn="1"/>
        </p:nvSpPr>
        <p:spPr>
          <a:xfrm>
            <a:off x="6061023" y="-1"/>
            <a:ext cx="6130977" cy="6310859"/>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err="1">
              <a:solidFill>
                <a:schemeClr val="tx2"/>
              </a:solidFill>
            </a:endParaRPr>
          </a:p>
        </p:txBody>
      </p:sp>
      <p:sp>
        <p:nvSpPr>
          <p:cNvPr id="2" name="Rubrik 1"/>
          <p:cNvSpPr>
            <a:spLocks noGrp="1"/>
          </p:cNvSpPr>
          <p:nvPr>
            <p:ph type="ctrTitle" hasCustomPrompt="1"/>
          </p:nvPr>
        </p:nvSpPr>
        <p:spPr>
          <a:xfrm>
            <a:off x="6405314" y="276225"/>
            <a:ext cx="5561833" cy="2495550"/>
          </a:xfrm>
        </p:spPr>
        <p:txBody>
          <a:bodyPr anchor="t">
            <a:normAutofit/>
          </a:bodyPr>
          <a:lstStyle>
            <a:lvl1pPr algn="l">
              <a:defRPr sz="5400">
                <a:solidFill>
                  <a:schemeClr val="bg1"/>
                </a:solidFill>
              </a:defRPr>
            </a:lvl1pPr>
          </a:lstStyle>
          <a:p>
            <a:r>
              <a:rPr lang="en-US" noProof="0"/>
              <a:t>Click to add title</a:t>
            </a:r>
          </a:p>
        </p:txBody>
      </p:sp>
      <p:sp>
        <p:nvSpPr>
          <p:cNvPr id="3" name="Underrubrik 2"/>
          <p:cNvSpPr>
            <a:spLocks noGrp="1"/>
          </p:cNvSpPr>
          <p:nvPr>
            <p:ph type="subTitle" idx="1" hasCustomPrompt="1"/>
          </p:nvPr>
        </p:nvSpPr>
        <p:spPr>
          <a:xfrm>
            <a:off x="6405314" y="3049588"/>
            <a:ext cx="55618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11" name="Platshållare för bild 9"/>
          <p:cNvSpPr>
            <a:spLocks noGrp="1"/>
          </p:cNvSpPr>
          <p:nvPr>
            <p:ph type="pic" sz="quarter" idx="14" hasCustomPrompt="1"/>
          </p:nvPr>
        </p:nvSpPr>
        <p:spPr>
          <a:xfrm>
            <a:off x="0" y="0"/>
            <a:ext cx="6061023" cy="6310858"/>
          </a:xfrm>
          <a:noFill/>
        </p:spPr>
        <p:txBody>
          <a:bodyPr/>
          <a:lstStyle>
            <a:lvl1pPr marL="0" indent="0">
              <a:buFontTx/>
              <a:buNone/>
              <a:defRPr>
                <a:solidFill>
                  <a:schemeClr val="bg1"/>
                </a:solidFill>
              </a:defRPr>
            </a:lvl1pPr>
          </a:lstStyle>
          <a:p>
            <a:r>
              <a:rPr lang="en-US" noProof="0"/>
              <a:t> </a:t>
            </a:r>
          </a:p>
        </p:txBody>
      </p:sp>
    </p:spTree>
    <p:extLst>
      <p:ext uri="{BB962C8B-B14F-4D97-AF65-F5344CB8AC3E}">
        <p14:creationId xmlns:p14="http://schemas.microsoft.com/office/powerpoint/2010/main" val="1108053007"/>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hoto slide 2/3 blue text">
    <p:spTree>
      <p:nvGrpSpPr>
        <p:cNvPr id="1" name=""/>
        <p:cNvGrpSpPr/>
        <p:nvPr/>
      </p:nvGrpSpPr>
      <p:grpSpPr>
        <a:xfrm>
          <a:off x="0" y="0"/>
          <a:ext cx="0" cy="0"/>
          <a:chOff x="0" y="0"/>
          <a:chExt cx="0" cy="0"/>
        </a:xfrm>
      </p:grpSpPr>
      <p:sp>
        <p:nvSpPr>
          <p:cNvPr id="10" name="Rektangel 9"/>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a:t>
            </a:r>
          </a:p>
        </p:txBody>
      </p:sp>
      <p:sp>
        <p:nvSpPr>
          <p:cNvPr id="5" name="Picture Placeholder 4"/>
          <p:cNvSpPr>
            <a:spLocks noGrp="1"/>
          </p:cNvSpPr>
          <p:nvPr>
            <p:ph type="pic" sz="quarter" idx="10"/>
          </p:nvPr>
        </p:nvSpPr>
        <p:spPr>
          <a:xfrm>
            <a:off x="-5264" y="0"/>
            <a:ext cx="8025002" cy="6858000"/>
          </a:xfrm>
        </p:spPr>
        <p:txBody>
          <a:bodyPr/>
          <a:lstStyle>
            <a:lvl1pPr marL="0" indent="0">
              <a:buNone/>
              <a:defRPr/>
            </a:lvl1pPr>
          </a:lstStyle>
          <a:p>
            <a:r>
              <a:rPr lang="en-US"/>
              <a:t>Click icon to add picture</a:t>
            </a:r>
            <a:endParaRPr lang="nl-NL"/>
          </a:p>
        </p:txBody>
      </p:sp>
      <p:sp>
        <p:nvSpPr>
          <p:cNvPr id="7" name="Text Placeholder 6"/>
          <p:cNvSpPr>
            <a:spLocks noGrp="1"/>
          </p:cNvSpPr>
          <p:nvPr>
            <p:ph type="body" sz="quarter" idx="11" hasCustomPrompt="1"/>
          </p:nvPr>
        </p:nvSpPr>
        <p:spPr>
          <a:xfrm>
            <a:off x="674921" y="591855"/>
            <a:ext cx="5022407" cy="914400"/>
          </a:xfrm>
        </p:spPr>
        <p:txBody>
          <a:bodyPr/>
          <a:lstStyle>
            <a:lvl1pPr marL="0" indent="0">
              <a:buNone/>
              <a:defRPr sz="5400">
                <a:latin typeface="+mj-lt"/>
              </a:defRPr>
            </a:lvl1pPr>
          </a:lstStyle>
          <a:p>
            <a:pPr lvl="0"/>
            <a:r>
              <a:rPr lang="en-US"/>
              <a:t>Headline</a:t>
            </a:r>
            <a:endParaRPr lang="nl-NL"/>
          </a:p>
        </p:txBody>
      </p:sp>
      <p:sp>
        <p:nvSpPr>
          <p:cNvPr id="12" name="Text Placeholder 11"/>
          <p:cNvSpPr>
            <a:spLocks noGrp="1"/>
          </p:cNvSpPr>
          <p:nvPr>
            <p:ph type="body" sz="quarter" idx="12" hasCustomPrompt="1"/>
          </p:nvPr>
        </p:nvSpPr>
        <p:spPr>
          <a:xfrm>
            <a:off x="674921" y="3162274"/>
            <a:ext cx="2009216" cy="914400"/>
          </a:xfrm>
        </p:spPr>
        <p:txBody>
          <a:bodyPr/>
          <a:lstStyle>
            <a:lvl1pPr marL="0" indent="0">
              <a:buNone/>
              <a:defRPr sz="2400"/>
            </a:lvl1pPr>
          </a:lstStyle>
          <a:p>
            <a:pPr lvl="0"/>
            <a:r>
              <a:rPr lang="en-US"/>
              <a:t>Subtitle</a:t>
            </a:r>
            <a:endParaRPr lang="nl-NL"/>
          </a:p>
        </p:txBody>
      </p:sp>
      <p:pic>
        <p:nvPicPr>
          <p:cNvPr id="15" name="Bildobjekt 14">
            <a:extLst>
              <a:ext uri="{FF2B5EF4-FFF2-40B4-BE49-F238E27FC236}">
                <a16:creationId xmlns:a16="http://schemas.microsoft.com/office/drawing/2014/main" id="{BE7EA2A4-06A5-4C16-987E-D0D3CE04F33A}"/>
              </a:ext>
            </a:extLst>
          </p:cNvPr>
          <p:cNvPicPr>
            <a:picLocks noChangeAspect="1"/>
          </p:cNvPicPr>
          <p:nvPr userDrawn="1"/>
        </p:nvPicPr>
        <p:blipFill rotWithShape="1">
          <a:blip r:embed="rId2">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pic>
        <p:nvPicPr>
          <p:cNvPr id="9" name="Bildobjekt 8" descr="En bild som visar clipart&#10;&#10;Automatiskt genererad beskrivning">
            <a:extLst>
              <a:ext uri="{FF2B5EF4-FFF2-40B4-BE49-F238E27FC236}">
                <a16:creationId xmlns:a16="http://schemas.microsoft.com/office/drawing/2014/main" id="{AC8F76E4-1D66-4699-AFA1-FC152CA165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0961" y="238685"/>
            <a:ext cx="1416747" cy="958290"/>
          </a:xfrm>
          <a:prstGeom prst="rect">
            <a:avLst/>
          </a:prstGeom>
        </p:spPr>
      </p:pic>
    </p:spTree>
    <p:extLst>
      <p:ext uri="{BB962C8B-B14F-4D97-AF65-F5344CB8AC3E}">
        <p14:creationId xmlns:p14="http://schemas.microsoft.com/office/powerpoint/2010/main" val="292165152"/>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hoto slide 2/3 white tex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CFBC32E-2457-41B2-B466-9A6BB94B1A7E}"/>
              </a:ext>
            </a:extLst>
          </p:cNvPr>
          <p:cNvGraphicFramePr>
            <a:graphicFrameLocks noChangeAspect="1"/>
          </p:cNvGraphicFramePr>
          <p:nvPr userDrawn="1">
            <p:custDataLst>
              <p:tags r:id="rId2"/>
            </p:custDataLst>
            <p:extLst>
              <p:ext uri="{D42A27DB-BD31-4B8C-83A1-F6EECF244321}">
                <p14:modId xmlns:p14="http://schemas.microsoft.com/office/powerpoint/2010/main" val="112963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4" imgW="306" imgH="306" progId="TCLayout.ActiveDocument.1">
                  <p:embed/>
                </p:oleObj>
              </mc:Choice>
              <mc:Fallback>
                <p:oleObj name="think-cell Slide" r:id="rId4" imgW="306" imgH="306" progId="TCLayout.ActiveDocument.1">
                  <p:embed/>
                  <p:pic>
                    <p:nvPicPr>
                      <p:cNvPr id="3" name="Objekt 2" hidden="1">
                        <a:extLst>
                          <a:ext uri="{FF2B5EF4-FFF2-40B4-BE49-F238E27FC236}">
                            <a16:creationId xmlns:a16="http://schemas.microsoft.com/office/drawing/2014/main" id="{3CFBC32E-2457-41B2-B466-9A6BB94B1A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icture Placeholder 4">
            <a:extLst>
              <a:ext uri="{FF2B5EF4-FFF2-40B4-BE49-F238E27FC236}">
                <a16:creationId xmlns:a16="http://schemas.microsoft.com/office/drawing/2014/main" id="{67B99541-4CAB-49F1-8A26-6DA10A65F7CA}"/>
              </a:ext>
            </a:extLst>
          </p:cNvPr>
          <p:cNvSpPr>
            <a:spLocks noGrp="1"/>
          </p:cNvSpPr>
          <p:nvPr>
            <p:ph type="pic" sz="quarter" idx="13"/>
          </p:nvPr>
        </p:nvSpPr>
        <p:spPr>
          <a:xfrm>
            <a:off x="-5264" y="0"/>
            <a:ext cx="12197264" cy="5996066"/>
          </a:xfrm>
        </p:spPr>
        <p:txBody>
          <a:bodyPr/>
          <a:lstStyle>
            <a:lvl1pPr marL="0" indent="0">
              <a:buNone/>
              <a:defRPr/>
            </a:lvl1pPr>
          </a:lstStyle>
          <a:p>
            <a:r>
              <a:rPr lang="en-US"/>
              <a:t>Click icon to add picture</a:t>
            </a:r>
            <a:endParaRPr lang="nl-NL"/>
          </a:p>
        </p:txBody>
      </p:sp>
      <p:pic>
        <p:nvPicPr>
          <p:cNvPr id="8" name="Bildobjekt 7" descr="En bild som visar clipart&#10;&#10;Automatiskt genererad beskrivning">
            <a:extLst>
              <a:ext uri="{FF2B5EF4-FFF2-40B4-BE49-F238E27FC236}">
                <a16:creationId xmlns:a16="http://schemas.microsoft.com/office/drawing/2014/main" id="{706EACE5-8E53-44CF-9F2D-87239BAB4E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30961" y="238685"/>
            <a:ext cx="1416747" cy="958290"/>
          </a:xfrm>
          <a:prstGeom prst="rect">
            <a:avLst/>
          </a:prstGeom>
        </p:spPr>
      </p:pic>
      <p:sp>
        <p:nvSpPr>
          <p:cNvPr id="10" name="Rektangel 9"/>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a:t>
            </a:r>
          </a:p>
        </p:txBody>
      </p:sp>
      <p:sp>
        <p:nvSpPr>
          <p:cNvPr id="5" name="Picture Placeholder 4"/>
          <p:cNvSpPr>
            <a:spLocks noGrp="1"/>
          </p:cNvSpPr>
          <p:nvPr>
            <p:ph type="pic" sz="quarter" idx="10"/>
          </p:nvPr>
        </p:nvSpPr>
        <p:spPr>
          <a:xfrm>
            <a:off x="-5264" y="0"/>
            <a:ext cx="8025002" cy="6858000"/>
          </a:xfrm>
        </p:spPr>
        <p:txBody>
          <a:bodyPr/>
          <a:lstStyle>
            <a:lvl1pPr marL="0" indent="0">
              <a:buNone/>
              <a:defRPr/>
            </a:lvl1pPr>
          </a:lstStyle>
          <a:p>
            <a:r>
              <a:rPr lang="en-US"/>
              <a:t>Click icon to add picture</a:t>
            </a:r>
            <a:endParaRPr lang="nl-NL"/>
          </a:p>
        </p:txBody>
      </p:sp>
      <p:sp>
        <p:nvSpPr>
          <p:cNvPr id="7" name="Text Placeholder 6"/>
          <p:cNvSpPr>
            <a:spLocks noGrp="1"/>
          </p:cNvSpPr>
          <p:nvPr>
            <p:ph type="body" sz="quarter" idx="11" hasCustomPrompt="1"/>
          </p:nvPr>
        </p:nvSpPr>
        <p:spPr>
          <a:xfrm>
            <a:off x="674921" y="591855"/>
            <a:ext cx="5022407" cy="914400"/>
          </a:xfrm>
        </p:spPr>
        <p:txBody>
          <a:bodyPr/>
          <a:lstStyle>
            <a:lvl1pPr marL="0" indent="0">
              <a:buNone/>
              <a:defRPr sz="5400">
                <a:solidFill>
                  <a:schemeClr val="bg1"/>
                </a:solidFill>
                <a:latin typeface="+mj-lt"/>
              </a:defRPr>
            </a:lvl1pPr>
          </a:lstStyle>
          <a:p>
            <a:pPr lvl="0"/>
            <a:r>
              <a:rPr lang="en-US"/>
              <a:t>Headline</a:t>
            </a:r>
            <a:endParaRPr lang="nl-NL"/>
          </a:p>
        </p:txBody>
      </p:sp>
      <p:sp>
        <p:nvSpPr>
          <p:cNvPr id="12" name="Text Placeholder 11"/>
          <p:cNvSpPr>
            <a:spLocks noGrp="1"/>
          </p:cNvSpPr>
          <p:nvPr>
            <p:ph type="body" sz="quarter" idx="12" hasCustomPrompt="1"/>
          </p:nvPr>
        </p:nvSpPr>
        <p:spPr>
          <a:xfrm>
            <a:off x="674921" y="3162274"/>
            <a:ext cx="2009216" cy="914400"/>
          </a:xfrm>
        </p:spPr>
        <p:txBody>
          <a:bodyPr/>
          <a:lstStyle>
            <a:lvl1pPr marL="0" indent="0">
              <a:buNone/>
              <a:defRPr sz="2400">
                <a:solidFill>
                  <a:schemeClr val="bg1"/>
                </a:solidFill>
              </a:defRPr>
            </a:lvl1pPr>
          </a:lstStyle>
          <a:p>
            <a:pPr lvl="0"/>
            <a:r>
              <a:rPr lang="en-US"/>
              <a:t>Subtitle</a:t>
            </a:r>
            <a:endParaRPr lang="nl-NL"/>
          </a:p>
        </p:txBody>
      </p:sp>
      <p:pic>
        <p:nvPicPr>
          <p:cNvPr id="11" name="Bildobjekt 10">
            <a:extLst>
              <a:ext uri="{FF2B5EF4-FFF2-40B4-BE49-F238E27FC236}">
                <a16:creationId xmlns:a16="http://schemas.microsoft.com/office/drawing/2014/main" id="{CBAF18D2-8675-41DF-98B6-6557EF509988}"/>
              </a:ext>
            </a:extLst>
          </p:cNvPr>
          <p:cNvPicPr>
            <a:picLocks noChangeAspect="1"/>
          </p:cNvPicPr>
          <p:nvPr userDrawn="1"/>
        </p:nvPicPr>
        <p:blipFill rotWithShape="1">
          <a:blip r:embed="rId7">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spTree>
    <p:extLst>
      <p:ext uri="{BB962C8B-B14F-4D97-AF65-F5344CB8AC3E}">
        <p14:creationId xmlns:p14="http://schemas.microsoft.com/office/powerpoint/2010/main" val="4201056130"/>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B2F59-56DC-49B1-9A33-AF93A36A43E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420741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 slide blue tex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EC1CDFA-DCB5-4412-8F78-1A72068BA4AC}"/>
              </a:ext>
            </a:extLst>
          </p:cNvPr>
          <p:cNvGraphicFramePr>
            <a:graphicFrameLocks noChangeAspect="1"/>
          </p:cNvGraphicFramePr>
          <p:nvPr userDrawn="1">
            <p:custDataLst>
              <p:tags r:id="rId2"/>
            </p:custDataLst>
            <p:extLst>
              <p:ext uri="{D42A27DB-BD31-4B8C-83A1-F6EECF244321}">
                <p14:modId xmlns:p14="http://schemas.microsoft.com/office/powerpoint/2010/main" val="3193898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306" imgH="306" progId="TCLayout.ActiveDocument.1">
                  <p:embed/>
                </p:oleObj>
              </mc:Choice>
              <mc:Fallback>
                <p:oleObj name="think-cell Slide" r:id="rId4" imgW="306" imgH="306" progId="TCLayout.ActiveDocument.1">
                  <p:embed/>
                  <p:pic>
                    <p:nvPicPr>
                      <p:cNvPr id="4" name="Objekt 3" hidden="1">
                        <a:extLst>
                          <a:ext uri="{FF2B5EF4-FFF2-40B4-BE49-F238E27FC236}">
                            <a16:creationId xmlns:a16="http://schemas.microsoft.com/office/drawing/2014/main" id="{EEC1CDFA-DCB5-4412-8F78-1A72068BA4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ktangel 9"/>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a:t>
            </a:r>
          </a:p>
        </p:txBody>
      </p:sp>
      <p:sp>
        <p:nvSpPr>
          <p:cNvPr id="5" name="Picture Placeholder 4"/>
          <p:cNvSpPr>
            <a:spLocks noGrp="1"/>
          </p:cNvSpPr>
          <p:nvPr>
            <p:ph type="pic" sz="quarter" idx="10"/>
          </p:nvPr>
        </p:nvSpPr>
        <p:spPr>
          <a:xfrm>
            <a:off x="-5264" y="0"/>
            <a:ext cx="12197264" cy="5996066"/>
          </a:xfrm>
        </p:spPr>
        <p:txBody>
          <a:bodyPr/>
          <a:lstStyle>
            <a:lvl1pPr marL="0" indent="0">
              <a:buNone/>
              <a:defRPr/>
            </a:lvl1pPr>
          </a:lstStyle>
          <a:p>
            <a:r>
              <a:rPr lang="en-US"/>
              <a:t>Click icon to add picture</a:t>
            </a:r>
            <a:endParaRPr lang="nl-NL"/>
          </a:p>
        </p:txBody>
      </p:sp>
      <p:sp>
        <p:nvSpPr>
          <p:cNvPr id="7" name="Text Placeholder 6"/>
          <p:cNvSpPr>
            <a:spLocks noGrp="1"/>
          </p:cNvSpPr>
          <p:nvPr>
            <p:ph type="body" sz="quarter" idx="11" hasCustomPrompt="1"/>
          </p:nvPr>
        </p:nvSpPr>
        <p:spPr>
          <a:xfrm>
            <a:off x="674921" y="591855"/>
            <a:ext cx="5022407" cy="914400"/>
          </a:xfrm>
        </p:spPr>
        <p:txBody>
          <a:bodyPr/>
          <a:lstStyle>
            <a:lvl1pPr marL="0" indent="0">
              <a:buNone/>
              <a:defRPr sz="5400">
                <a:solidFill>
                  <a:schemeClr val="accent1"/>
                </a:solidFill>
                <a:latin typeface="+mj-lt"/>
              </a:defRPr>
            </a:lvl1pPr>
          </a:lstStyle>
          <a:p>
            <a:pPr lvl="0"/>
            <a:r>
              <a:rPr lang="en-US"/>
              <a:t>Headline</a:t>
            </a:r>
            <a:endParaRPr lang="nl-NL"/>
          </a:p>
        </p:txBody>
      </p:sp>
      <p:sp>
        <p:nvSpPr>
          <p:cNvPr id="12" name="Text Placeholder 11"/>
          <p:cNvSpPr>
            <a:spLocks noGrp="1"/>
          </p:cNvSpPr>
          <p:nvPr>
            <p:ph type="body" sz="quarter" idx="12" hasCustomPrompt="1"/>
          </p:nvPr>
        </p:nvSpPr>
        <p:spPr>
          <a:xfrm>
            <a:off x="674921" y="3162274"/>
            <a:ext cx="2009216" cy="914400"/>
          </a:xfrm>
        </p:spPr>
        <p:txBody>
          <a:bodyPr/>
          <a:lstStyle>
            <a:lvl1pPr marL="0" indent="0">
              <a:buNone/>
              <a:defRPr sz="2400"/>
            </a:lvl1pPr>
          </a:lstStyle>
          <a:p>
            <a:pPr lvl="0"/>
            <a:r>
              <a:rPr lang="en-US"/>
              <a:t>Subtitle</a:t>
            </a:r>
            <a:endParaRPr lang="nl-NL"/>
          </a:p>
        </p:txBody>
      </p:sp>
      <p:pic>
        <p:nvPicPr>
          <p:cNvPr id="11" name="Bildobjekt 10">
            <a:extLst>
              <a:ext uri="{FF2B5EF4-FFF2-40B4-BE49-F238E27FC236}">
                <a16:creationId xmlns:a16="http://schemas.microsoft.com/office/drawing/2014/main" id="{5AD6F822-CA89-4CCD-B060-7854BF84B4E3}"/>
              </a:ext>
            </a:extLst>
          </p:cNvPr>
          <p:cNvPicPr>
            <a:picLocks noChangeAspect="1"/>
          </p:cNvPicPr>
          <p:nvPr userDrawn="1"/>
        </p:nvPicPr>
        <p:blipFill rotWithShape="1">
          <a:blip r:embed="rId6">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sp>
        <p:nvSpPr>
          <p:cNvPr id="9" name="Platshållare för bild 2">
            <a:extLst>
              <a:ext uri="{FF2B5EF4-FFF2-40B4-BE49-F238E27FC236}">
                <a16:creationId xmlns:a16="http://schemas.microsoft.com/office/drawing/2014/main" id="{F417CB43-06C7-4EBA-B7FB-7322BE598C55}"/>
              </a:ext>
            </a:extLst>
          </p:cNvPr>
          <p:cNvSpPr>
            <a:spLocks noGrp="1"/>
          </p:cNvSpPr>
          <p:nvPr>
            <p:ph type="pic" sz="quarter" idx="14" hasCustomPrompt="1"/>
          </p:nvPr>
        </p:nvSpPr>
        <p:spPr>
          <a:xfrm>
            <a:off x="10372726" y="193675"/>
            <a:ext cx="1514474" cy="1047750"/>
          </a:xfrm>
          <a:blipFill dpi="0" rotWithShape="1">
            <a:blip r:embed="rId7">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sv-SE"/>
              <a:t> </a:t>
            </a:r>
          </a:p>
        </p:txBody>
      </p:sp>
    </p:spTree>
    <p:extLst>
      <p:ext uri="{BB962C8B-B14F-4D97-AF65-F5344CB8AC3E}">
        <p14:creationId xmlns:p14="http://schemas.microsoft.com/office/powerpoint/2010/main" val="450155619"/>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hoto slide white tex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2CF4BBB-FC3B-4430-9A23-240AFA4A903F}"/>
              </a:ext>
            </a:extLst>
          </p:cNvPr>
          <p:cNvGraphicFramePr>
            <a:graphicFrameLocks noChangeAspect="1"/>
          </p:cNvGraphicFramePr>
          <p:nvPr userDrawn="1">
            <p:custDataLst>
              <p:tags r:id="rId2"/>
            </p:custDataLst>
            <p:extLst>
              <p:ext uri="{D42A27DB-BD31-4B8C-83A1-F6EECF244321}">
                <p14:modId xmlns:p14="http://schemas.microsoft.com/office/powerpoint/2010/main" val="576710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4" imgW="306" imgH="306" progId="TCLayout.ActiveDocument.1">
                  <p:embed/>
                </p:oleObj>
              </mc:Choice>
              <mc:Fallback>
                <p:oleObj name="think-cell Slide" r:id="rId4" imgW="306" imgH="306" progId="TCLayout.ActiveDocument.1">
                  <p:embed/>
                  <p:pic>
                    <p:nvPicPr>
                      <p:cNvPr id="2" name="Objekt 1" hidden="1">
                        <a:extLst>
                          <a:ext uri="{FF2B5EF4-FFF2-40B4-BE49-F238E27FC236}">
                            <a16:creationId xmlns:a16="http://schemas.microsoft.com/office/drawing/2014/main" id="{12CF4BBB-FC3B-4430-9A23-240AFA4A90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Picture Placeholder 4"/>
          <p:cNvSpPr>
            <a:spLocks noGrp="1"/>
          </p:cNvSpPr>
          <p:nvPr>
            <p:ph type="pic" sz="quarter" idx="10"/>
          </p:nvPr>
        </p:nvSpPr>
        <p:spPr>
          <a:xfrm>
            <a:off x="-5264" y="0"/>
            <a:ext cx="12197264" cy="5996066"/>
          </a:xfrm>
        </p:spPr>
        <p:txBody>
          <a:bodyPr/>
          <a:lstStyle>
            <a:lvl1pPr marL="0" indent="0">
              <a:buNone/>
              <a:defRPr/>
            </a:lvl1pPr>
          </a:lstStyle>
          <a:p>
            <a:r>
              <a:rPr lang="en-US"/>
              <a:t>Click icon to add picture</a:t>
            </a:r>
            <a:endParaRPr lang="nl-NL"/>
          </a:p>
        </p:txBody>
      </p:sp>
      <p:sp>
        <p:nvSpPr>
          <p:cNvPr id="8" name="Platshållare för bild 2">
            <a:extLst>
              <a:ext uri="{FF2B5EF4-FFF2-40B4-BE49-F238E27FC236}">
                <a16:creationId xmlns:a16="http://schemas.microsoft.com/office/drawing/2014/main" id="{3EF20872-1155-4E42-B6F5-50E72D52A40D}"/>
              </a:ext>
            </a:extLst>
          </p:cNvPr>
          <p:cNvSpPr>
            <a:spLocks noGrp="1"/>
          </p:cNvSpPr>
          <p:nvPr>
            <p:ph type="pic" sz="quarter" idx="13" hasCustomPrompt="1"/>
          </p:nvPr>
        </p:nvSpPr>
        <p:spPr>
          <a:xfrm>
            <a:off x="10372725" y="192519"/>
            <a:ext cx="1493838" cy="1037715"/>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sv-SE"/>
              <a:t> </a:t>
            </a:r>
          </a:p>
        </p:txBody>
      </p:sp>
      <p:sp>
        <p:nvSpPr>
          <p:cNvPr id="10" name="Rektangel 9"/>
          <p:cNvSpPr/>
          <p:nvPr userDrawn="1"/>
        </p:nvSpPr>
        <p:spPr>
          <a:xfrm>
            <a:off x="-2882900" y="333375"/>
            <a:ext cx="2476500" cy="48046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a:t>
            </a:r>
          </a:p>
        </p:txBody>
      </p:sp>
      <p:sp>
        <p:nvSpPr>
          <p:cNvPr id="7" name="Text Placeholder 6"/>
          <p:cNvSpPr>
            <a:spLocks noGrp="1"/>
          </p:cNvSpPr>
          <p:nvPr>
            <p:ph type="body" sz="quarter" idx="11" hasCustomPrompt="1"/>
          </p:nvPr>
        </p:nvSpPr>
        <p:spPr>
          <a:xfrm>
            <a:off x="674921" y="591855"/>
            <a:ext cx="5022407" cy="914400"/>
          </a:xfrm>
        </p:spPr>
        <p:txBody>
          <a:bodyPr/>
          <a:lstStyle>
            <a:lvl1pPr marL="0" indent="0">
              <a:buNone/>
              <a:defRPr sz="5400">
                <a:solidFill>
                  <a:schemeClr val="bg1"/>
                </a:solidFill>
                <a:latin typeface="+mj-lt"/>
              </a:defRPr>
            </a:lvl1pPr>
          </a:lstStyle>
          <a:p>
            <a:pPr lvl="0"/>
            <a:r>
              <a:rPr lang="en-US"/>
              <a:t>Headline</a:t>
            </a:r>
            <a:endParaRPr lang="nl-NL"/>
          </a:p>
        </p:txBody>
      </p:sp>
      <p:sp>
        <p:nvSpPr>
          <p:cNvPr id="12" name="Text Placeholder 11"/>
          <p:cNvSpPr>
            <a:spLocks noGrp="1"/>
          </p:cNvSpPr>
          <p:nvPr>
            <p:ph type="body" sz="quarter" idx="12" hasCustomPrompt="1"/>
          </p:nvPr>
        </p:nvSpPr>
        <p:spPr>
          <a:xfrm>
            <a:off x="674921" y="3162274"/>
            <a:ext cx="2009216" cy="914400"/>
          </a:xfrm>
        </p:spPr>
        <p:txBody>
          <a:bodyPr/>
          <a:lstStyle>
            <a:lvl1pPr marL="0" indent="0">
              <a:buNone/>
              <a:defRPr sz="2400">
                <a:solidFill>
                  <a:schemeClr val="bg1"/>
                </a:solidFill>
              </a:defRPr>
            </a:lvl1pPr>
          </a:lstStyle>
          <a:p>
            <a:pPr lvl="0"/>
            <a:r>
              <a:rPr lang="en-US"/>
              <a:t>Subtitle</a:t>
            </a:r>
            <a:endParaRPr lang="nl-NL"/>
          </a:p>
        </p:txBody>
      </p:sp>
      <p:pic>
        <p:nvPicPr>
          <p:cNvPr id="11" name="Bildobjekt 10">
            <a:extLst>
              <a:ext uri="{FF2B5EF4-FFF2-40B4-BE49-F238E27FC236}">
                <a16:creationId xmlns:a16="http://schemas.microsoft.com/office/drawing/2014/main" id="{7137CBCC-6EB8-4222-BC10-0D0FCAD481FC}"/>
              </a:ext>
            </a:extLst>
          </p:cNvPr>
          <p:cNvPicPr>
            <a:picLocks noChangeAspect="1"/>
          </p:cNvPicPr>
          <p:nvPr userDrawn="1"/>
        </p:nvPicPr>
        <p:blipFill rotWithShape="1">
          <a:blip r:embed="rId7">
            <a:clrChange>
              <a:clrFrom>
                <a:srgbClr val="F7F7F7"/>
              </a:clrFrom>
              <a:clrTo>
                <a:srgbClr val="F7F7F7">
                  <a:alpha val="0"/>
                </a:srgbClr>
              </a:clrTo>
            </a:clrChange>
          </a:blip>
          <a:srcRect l="7500" t="33472" r="2578" b="22917"/>
          <a:stretch/>
        </p:blipFill>
        <p:spPr>
          <a:xfrm>
            <a:off x="10509490" y="6257393"/>
            <a:ext cx="1259689" cy="343651"/>
          </a:xfrm>
          <a:prstGeom prst="rect">
            <a:avLst/>
          </a:prstGeom>
        </p:spPr>
      </p:pic>
    </p:spTree>
    <p:extLst>
      <p:ext uri="{BB962C8B-B14F-4D97-AF65-F5344CB8AC3E}">
        <p14:creationId xmlns:p14="http://schemas.microsoft.com/office/powerpoint/2010/main" val="944081273"/>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pos="7469">
          <p15:clr>
            <a:srgbClr val="FBAE40"/>
          </p15:clr>
        </p15:guide>
        <p15:guide id="4" orient="horz" pos="4110">
          <p15:clr>
            <a:srgbClr val="FBAE40"/>
          </p15:clr>
        </p15:guide>
        <p15:guide id="5" orient="horz" pos="365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34963" y="320676"/>
            <a:ext cx="10237787" cy="1003300"/>
          </a:xfrm>
        </p:spPr>
        <p:txBody>
          <a:bodyPr vert="horz" lIns="0" tIns="0" rIns="0" bIns="0" rtlCol="0" anchor="b">
            <a:normAutofit/>
          </a:bodyPr>
          <a:lstStyle>
            <a:lvl1pPr>
              <a:defRPr lang="en-GB" dirty="0"/>
            </a:lvl1pPr>
          </a:lstStyle>
          <a:p>
            <a:pPr lvl="0"/>
            <a:r>
              <a:rPr lang="en-US" noProof="0"/>
              <a:t>Click to add title</a:t>
            </a:r>
          </a:p>
        </p:txBody>
      </p:sp>
      <p:sp>
        <p:nvSpPr>
          <p:cNvPr id="3" name="Platshållare för innehåll 2"/>
          <p:cNvSpPr>
            <a:spLocks noGrp="1"/>
          </p:cNvSpPr>
          <p:nvPr>
            <p:ph idx="1" hasCustomPrompt="1"/>
          </p:nvPr>
        </p:nvSpPr>
        <p:spPr>
          <a:xfrm>
            <a:off x="334963" y="1808164"/>
            <a:ext cx="11509864" cy="4516436"/>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en-GB" dirty="0"/>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8" name="Platshållare för text 7"/>
          <p:cNvSpPr>
            <a:spLocks noGrp="1"/>
          </p:cNvSpPr>
          <p:nvPr>
            <p:ph type="body" sz="quarter" idx="13" hasCustomPrompt="1"/>
          </p:nvPr>
        </p:nvSpPr>
        <p:spPr>
          <a:xfrm>
            <a:off x="334963" y="1359835"/>
            <a:ext cx="11509865" cy="390525"/>
          </a:xfrm>
        </p:spPr>
        <p:txBody>
          <a:bodyPr>
            <a:noAutofit/>
          </a:bodyPr>
          <a:lstStyle>
            <a:lvl1pPr marL="0" indent="0" algn="l">
              <a:buNone/>
              <a:defRPr sz="2200"/>
            </a:lvl1pPr>
          </a:lstStyle>
          <a:p>
            <a:pPr lvl="0"/>
            <a:r>
              <a:rPr lang="en-US" noProof="0"/>
              <a:t>Click to add subtitle</a:t>
            </a:r>
          </a:p>
        </p:txBody>
      </p:sp>
      <p:sp>
        <p:nvSpPr>
          <p:cNvPr id="14"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6" name="Rak koppling 15"/>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1"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409378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and two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34964" y="320676"/>
            <a:ext cx="10209212" cy="1003300"/>
          </a:xfrm>
        </p:spPr>
        <p:txBody>
          <a:bodyPr vert="horz" lIns="0" tIns="0" rIns="0" bIns="0" rtlCol="0" anchor="b">
            <a:normAutofit/>
          </a:bodyPr>
          <a:lstStyle>
            <a:lvl1pPr>
              <a:defRPr lang="en-GB"/>
            </a:lvl1pPr>
          </a:lstStyle>
          <a:p>
            <a:pPr lvl="0"/>
            <a:r>
              <a:rPr lang="en-US" noProof="0"/>
              <a:t>Click to add title</a:t>
            </a:r>
          </a:p>
        </p:txBody>
      </p:sp>
      <p:sp>
        <p:nvSpPr>
          <p:cNvPr id="3" name="Platshållare för innehåll 2"/>
          <p:cNvSpPr>
            <a:spLocks noGrp="1"/>
          </p:cNvSpPr>
          <p:nvPr>
            <p:ph sz="half" idx="1" hasCustomPrompt="1"/>
          </p:nvPr>
        </p:nvSpPr>
        <p:spPr>
          <a:xfrm>
            <a:off x="334963" y="1808164"/>
            <a:ext cx="5672137"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4" name="Platshållare för innehåll 3"/>
          <p:cNvSpPr>
            <a:spLocks noGrp="1"/>
          </p:cNvSpPr>
          <p:nvPr>
            <p:ph sz="half" idx="2" hasCustomPrompt="1"/>
          </p:nvPr>
        </p:nvSpPr>
        <p:spPr>
          <a:xfrm>
            <a:off x="6172691" y="1808164"/>
            <a:ext cx="5672137"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a:p>
            <a:pPr lvl="4"/>
            <a:endParaRPr lang="en-US" noProof="0"/>
          </a:p>
        </p:txBody>
      </p:sp>
      <p:sp>
        <p:nvSpPr>
          <p:cNvPr id="13" name="Platshållare för text 7"/>
          <p:cNvSpPr>
            <a:spLocks noGrp="1"/>
          </p:cNvSpPr>
          <p:nvPr>
            <p:ph type="body" sz="quarter" idx="13" hasCustomPrompt="1"/>
          </p:nvPr>
        </p:nvSpPr>
        <p:spPr>
          <a:xfrm>
            <a:off x="334963" y="1359835"/>
            <a:ext cx="11509865" cy="390525"/>
          </a:xfrm>
        </p:spPr>
        <p:txBody>
          <a:bodyPr>
            <a:noAutofit/>
          </a:bodyPr>
          <a:lstStyle>
            <a:lvl1pPr marL="0" indent="0" algn="l">
              <a:buNone/>
              <a:defRPr sz="2200"/>
            </a:lvl1pPr>
          </a:lstStyle>
          <a:p>
            <a:pPr lvl="0"/>
            <a:r>
              <a:rPr lang="en-US" noProof="0"/>
              <a:t>Click to add subtitle</a:t>
            </a:r>
          </a:p>
        </p:txBody>
      </p:sp>
      <p:sp>
        <p:nvSpPr>
          <p:cNvPr id="14"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6" name="Rak koppling 15"/>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Platshållare för datum 3"/>
          <p:cNvSpPr>
            <a:spLocks noGrp="1"/>
          </p:cNvSpPr>
          <p:nvPr>
            <p:ph type="dt" sz="half" idx="14"/>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2"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367933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AD26C261-E8F1-408C-8F65-A3D8E15FF86F}"/>
              </a:ext>
            </a:extLst>
          </p:cNvPr>
          <p:cNvGraphicFramePr>
            <a:graphicFrameLocks noChangeAspect="1"/>
          </p:cNvGraphicFramePr>
          <p:nvPr userDrawn="1">
            <p:custDataLst>
              <p:tags r:id="rId2"/>
            </p:custDataLst>
            <p:extLst>
              <p:ext uri="{D42A27DB-BD31-4B8C-83A1-F6EECF244321}">
                <p14:modId xmlns:p14="http://schemas.microsoft.com/office/powerpoint/2010/main" val="3616470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5" imgW="306" imgH="306" progId="TCLayout.ActiveDocument.1">
                  <p:embed/>
                </p:oleObj>
              </mc:Choice>
              <mc:Fallback>
                <p:oleObj name="think-cell Slide" r:id="rId5" imgW="306" imgH="306" progId="TCLayout.ActiveDocument.1">
                  <p:embed/>
                  <p:pic>
                    <p:nvPicPr>
                      <p:cNvPr id="3" name="Objekt 2" hidden="1">
                        <a:extLst>
                          <a:ext uri="{FF2B5EF4-FFF2-40B4-BE49-F238E27FC236}">
                            <a16:creationId xmlns:a16="http://schemas.microsoft.com/office/drawing/2014/main" id="{AD26C261-E8F1-408C-8F65-A3D8E15FF86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DA2D0115-AE37-4E3A-9B85-2A43CAA87EA7}"/>
              </a:ext>
            </a:extLst>
          </p:cNvPr>
          <p:cNvSpPr/>
          <p:nvPr userDrawn="1">
            <p:custDataLst>
              <p:tags r:id="rId3"/>
            </p:custDataLst>
          </p:nvPr>
        </p:nvSpPr>
        <p:spPr>
          <a:xfrm>
            <a:off x="0" y="0"/>
            <a:ext cx="158750" cy="158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1" i="0" baseline="0" err="1">
              <a:solidFill>
                <a:schemeClr val="tx2"/>
              </a:solidFill>
              <a:latin typeface="Arial Black" panose="020B0A04020102020204" pitchFamily="34" charset="0"/>
              <a:ea typeface="+mj-ea"/>
              <a:cs typeface="+mj-cs"/>
              <a:sym typeface="Arial Black" panose="020B0A04020102020204" pitchFamily="34" charset="0"/>
            </a:endParaRPr>
          </a:p>
        </p:txBody>
      </p:sp>
      <p:sp>
        <p:nvSpPr>
          <p:cNvPr id="7" name="Platshållare för bild 6"/>
          <p:cNvSpPr>
            <a:spLocks noGrp="1"/>
          </p:cNvSpPr>
          <p:nvPr>
            <p:ph type="pic" sz="quarter" idx="13" hasCustomPrompt="1"/>
          </p:nvPr>
        </p:nvSpPr>
        <p:spPr>
          <a:xfrm>
            <a:off x="6108700" y="0"/>
            <a:ext cx="6083300" cy="6324600"/>
          </a:xfrm>
        </p:spPr>
        <p:txBody>
          <a:bodyPr/>
          <a:lstStyle>
            <a:lvl1pPr marL="0" indent="0">
              <a:buNone/>
              <a:defRPr/>
            </a:lvl1pPr>
          </a:lstStyle>
          <a:p>
            <a:r>
              <a:rPr lang="en-US" noProof="0"/>
              <a:t>Image</a:t>
            </a:r>
          </a:p>
        </p:txBody>
      </p:sp>
      <p:sp>
        <p:nvSpPr>
          <p:cNvPr id="10" name="Platshållare för rubrik 1"/>
          <p:cNvSpPr>
            <a:spLocks noGrp="1"/>
          </p:cNvSpPr>
          <p:nvPr>
            <p:ph type="title" hasCustomPrompt="1"/>
          </p:nvPr>
        </p:nvSpPr>
        <p:spPr>
          <a:xfrm>
            <a:off x="334963" y="320676"/>
            <a:ext cx="5616590" cy="1003300"/>
          </a:xfrm>
          <a:prstGeom prst="rect">
            <a:avLst/>
          </a:prstGeom>
        </p:spPr>
        <p:txBody>
          <a:bodyPr vert="horz" lIns="0" tIns="0" rIns="0" bIns="0" rtlCol="0" anchor="b">
            <a:normAutofit/>
          </a:bodyPr>
          <a:lstStyle>
            <a:lvl1pPr>
              <a:defRPr/>
            </a:lvl1pPr>
          </a:lstStyle>
          <a:p>
            <a:r>
              <a:rPr lang="en-US" noProof="0"/>
              <a:t>Click to add title</a:t>
            </a:r>
          </a:p>
        </p:txBody>
      </p:sp>
      <p:sp>
        <p:nvSpPr>
          <p:cNvPr id="11" name="Platshållare för innehåll 2"/>
          <p:cNvSpPr>
            <a:spLocks noGrp="1"/>
          </p:cNvSpPr>
          <p:nvPr>
            <p:ph sz="half" idx="1" hasCustomPrompt="1"/>
          </p:nvPr>
        </p:nvSpPr>
        <p:spPr>
          <a:xfrm>
            <a:off x="334963" y="1808164"/>
            <a:ext cx="5618163"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16" name="Platshållare för text 7"/>
          <p:cNvSpPr>
            <a:spLocks noGrp="1"/>
          </p:cNvSpPr>
          <p:nvPr>
            <p:ph type="body" sz="quarter" idx="14" hasCustomPrompt="1"/>
          </p:nvPr>
        </p:nvSpPr>
        <p:spPr>
          <a:xfrm>
            <a:off x="334963" y="1359835"/>
            <a:ext cx="5616590" cy="390525"/>
          </a:xfrm>
        </p:spPr>
        <p:txBody>
          <a:bodyPr>
            <a:noAutofit/>
          </a:bodyPr>
          <a:lstStyle>
            <a:lvl1pPr marL="0" indent="0" algn="l">
              <a:buNone/>
              <a:defRPr sz="2200"/>
            </a:lvl1pPr>
          </a:lstStyle>
          <a:p>
            <a:pPr lvl="0"/>
            <a:r>
              <a:rPr lang="en-US" noProof="0"/>
              <a:t>Click to add subtitle</a:t>
            </a:r>
          </a:p>
        </p:txBody>
      </p:sp>
      <p:sp>
        <p:nvSpPr>
          <p:cNvPr id="15"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8" name="Rak koppling 17"/>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Rak koppling 18"/>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2"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
        <p:nvSpPr>
          <p:cNvPr id="14" name="Platshållare för bild 2">
            <a:extLst>
              <a:ext uri="{FF2B5EF4-FFF2-40B4-BE49-F238E27FC236}">
                <a16:creationId xmlns:a16="http://schemas.microsoft.com/office/drawing/2014/main" id="{1CD6EB22-EAD2-4055-9BDC-382307B772ED}"/>
              </a:ext>
            </a:extLst>
          </p:cNvPr>
          <p:cNvSpPr>
            <a:spLocks noGrp="1"/>
          </p:cNvSpPr>
          <p:nvPr>
            <p:ph type="pic" sz="quarter" idx="15" hasCustomPrompt="1"/>
          </p:nvPr>
        </p:nvSpPr>
        <p:spPr>
          <a:xfrm>
            <a:off x="10658099" y="209551"/>
            <a:ext cx="1233864" cy="852490"/>
          </a:xfrm>
          <a:blipFill dpi="0" rotWithShape="1">
            <a:blip r:embed="rId7">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sv-SE"/>
              <a:t> </a:t>
            </a:r>
          </a:p>
        </p:txBody>
      </p:sp>
    </p:spTree>
    <p:extLst>
      <p:ext uri="{BB962C8B-B14F-4D97-AF65-F5344CB8AC3E}">
        <p14:creationId xmlns:p14="http://schemas.microsoft.com/office/powerpoint/2010/main" val="776700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6083300" cy="6324600"/>
          </a:xfrm>
        </p:spPr>
        <p:txBody>
          <a:bodyPr/>
          <a:lstStyle>
            <a:lvl1pPr marL="0" indent="0">
              <a:buNone/>
              <a:defRPr/>
            </a:lvl1pPr>
          </a:lstStyle>
          <a:p>
            <a:r>
              <a:rPr lang="en-US" noProof="0"/>
              <a:t>Image</a:t>
            </a:r>
          </a:p>
        </p:txBody>
      </p:sp>
      <p:sp>
        <p:nvSpPr>
          <p:cNvPr id="10" name="Platshållare för rubrik 1"/>
          <p:cNvSpPr>
            <a:spLocks noGrp="1"/>
          </p:cNvSpPr>
          <p:nvPr>
            <p:ph type="title" hasCustomPrompt="1"/>
          </p:nvPr>
        </p:nvSpPr>
        <p:spPr>
          <a:xfrm>
            <a:off x="6346016" y="194870"/>
            <a:ext cx="4226734" cy="1003300"/>
          </a:xfrm>
          <a:prstGeom prst="rect">
            <a:avLst/>
          </a:prstGeom>
        </p:spPr>
        <p:txBody>
          <a:bodyPr vert="horz" lIns="0" tIns="0" rIns="0" bIns="0" rtlCol="0" anchor="b">
            <a:normAutofit/>
          </a:bodyPr>
          <a:lstStyle>
            <a:lvl1pPr>
              <a:defRPr/>
            </a:lvl1pPr>
          </a:lstStyle>
          <a:p>
            <a:r>
              <a:rPr lang="en-US" noProof="0"/>
              <a:t>Click to add title</a:t>
            </a:r>
          </a:p>
        </p:txBody>
      </p:sp>
      <p:sp>
        <p:nvSpPr>
          <p:cNvPr id="11" name="Platshållare för innehåll 2"/>
          <p:cNvSpPr>
            <a:spLocks noGrp="1"/>
          </p:cNvSpPr>
          <p:nvPr>
            <p:ph sz="half" idx="1" hasCustomPrompt="1"/>
          </p:nvPr>
        </p:nvSpPr>
        <p:spPr>
          <a:xfrm>
            <a:off x="6346016" y="1682358"/>
            <a:ext cx="5618163"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16" name="Platshållare för text 7"/>
          <p:cNvSpPr>
            <a:spLocks noGrp="1"/>
          </p:cNvSpPr>
          <p:nvPr>
            <p:ph type="body" sz="quarter" idx="14" hasCustomPrompt="1"/>
          </p:nvPr>
        </p:nvSpPr>
        <p:spPr>
          <a:xfrm>
            <a:off x="6346016" y="1234029"/>
            <a:ext cx="5616590" cy="390525"/>
          </a:xfrm>
        </p:spPr>
        <p:txBody>
          <a:bodyPr>
            <a:noAutofit/>
          </a:bodyPr>
          <a:lstStyle>
            <a:lvl1pPr marL="0" indent="0" algn="l">
              <a:buNone/>
              <a:defRPr sz="2200"/>
            </a:lvl1pPr>
          </a:lstStyle>
          <a:p>
            <a:pPr lvl="0"/>
            <a:r>
              <a:rPr lang="en-US" noProof="0"/>
              <a:t>Click to add subtitle</a:t>
            </a:r>
          </a:p>
        </p:txBody>
      </p:sp>
      <p:sp>
        <p:nvSpPr>
          <p:cNvPr id="15"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8" name="Rak koppling 17"/>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Rak koppling 18"/>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2"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613698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2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6108700" y="3240086"/>
            <a:ext cx="6083300" cy="3084514"/>
          </a:xfrm>
        </p:spPr>
        <p:txBody>
          <a:bodyPr/>
          <a:lstStyle>
            <a:lvl1pPr marL="0" indent="0">
              <a:buNone/>
              <a:defRPr/>
            </a:lvl1pPr>
          </a:lstStyle>
          <a:p>
            <a:r>
              <a:rPr lang="en-US" noProof="0"/>
              <a:t>Image</a:t>
            </a:r>
          </a:p>
        </p:txBody>
      </p:sp>
      <p:sp>
        <p:nvSpPr>
          <p:cNvPr id="10" name="Platshållare för rubrik 1"/>
          <p:cNvSpPr>
            <a:spLocks noGrp="1"/>
          </p:cNvSpPr>
          <p:nvPr>
            <p:ph type="title" hasCustomPrompt="1"/>
          </p:nvPr>
        </p:nvSpPr>
        <p:spPr>
          <a:xfrm>
            <a:off x="334963" y="320676"/>
            <a:ext cx="5616590" cy="1003300"/>
          </a:xfrm>
          <a:prstGeom prst="rect">
            <a:avLst/>
          </a:prstGeom>
        </p:spPr>
        <p:txBody>
          <a:bodyPr vert="horz" lIns="0" tIns="0" rIns="0" bIns="0" rtlCol="0" anchor="b">
            <a:normAutofit/>
          </a:bodyPr>
          <a:lstStyle>
            <a:lvl1pPr>
              <a:defRPr/>
            </a:lvl1pPr>
          </a:lstStyle>
          <a:p>
            <a:r>
              <a:rPr lang="en-US" noProof="0"/>
              <a:t>Click to add title</a:t>
            </a:r>
          </a:p>
        </p:txBody>
      </p:sp>
      <p:sp>
        <p:nvSpPr>
          <p:cNvPr id="11" name="Platshållare för innehåll 2"/>
          <p:cNvSpPr>
            <a:spLocks noGrp="1"/>
          </p:cNvSpPr>
          <p:nvPr>
            <p:ph sz="half" idx="1" hasCustomPrompt="1"/>
          </p:nvPr>
        </p:nvSpPr>
        <p:spPr>
          <a:xfrm>
            <a:off x="334963" y="1808164"/>
            <a:ext cx="5618163"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9" name="Platshållare för bild 6"/>
          <p:cNvSpPr>
            <a:spLocks noGrp="1"/>
          </p:cNvSpPr>
          <p:nvPr>
            <p:ph type="pic" sz="quarter" idx="15" hasCustomPrompt="1"/>
          </p:nvPr>
        </p:nvSpPr>
        <p:spPr>
          <a:xfrm>
            <a:off x="6108700" y="-6350"/>
            <a:ext cx="6083300" cy="3181350"/>
          </a:xfrm>
        </p:spPr>
        <p:txBody>
          <a:bodyPr/>
          <a:lstStyle>
            <a:lvl1pPr marL="0" indent="0">
              <a:buNone/>
              <a:defRPr/>
            </a:lvl1pPr>
          </a:lstStyle>
          <a:p>
            <a:r>
              <a:rPr lang="en-US" noProof="0"/>
              <a:t>Image</a:t>
            </a:r>
          </a:p>
        </p:txBody>
      </p:sp>
      <p:sp>
        <p:nvSpPr>
          <p:cNvPr id="16" name="Platshållare för text 7"/>
          <p:cNvSpPr>
            <a:spLocks noGrp="1"/>
          </p:cNvSpPr>
          <p:nvPr>
            <p:ph type="body" sz="quarter" idx="16" hasCustomPrompt="1"/>
          </p:nvPr>
        </p:nvSpPr>
        <p:spPr>
          <a:xfrm>
            <a:off x="334963" y="1359835"/>
            <a:ext cx="5616590" cy="390525"/>
          </a:xfrm>
        </p:spPr>
        <p:txBody>
          <a:bodyPr>
            <a:noAutofit/>
          </a:bodyPr>
          <a:lstStyle>
            <a:lvl1pPr marL="0" indent="0" algn="l">
              <a:buNone/>
              <a:defRPr sz="2200"/>
            </a:lvl1pPr>
          </a:lstStyle>
          <a:p>
            <a:pPr lvl="0"/>
            <a:r>
              <a:rPr lang="en-US" noProof="0"/>
              <a:t>Click to add subtitle</a:t>
            </a:r>
          </a:p>
        </p:txBody>
      </p:sp>
      <p:sp>
        <p:nvSpPr>
          <p:cNvPr id="13"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9" name="Rak koppling 18"/>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ak koppling 19"/>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2"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1557606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3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6108700" y="3240086"/>
            <a:ext cx="6083300" cy="3084514"/>
          </a:xfrm>
        </p:spPr>
        <p:txBody>
          <a:bodyPr/>
          <a:lstStyle>
            <a:lvl1pPr marL="0" indent="0">
              <a:buNone/>
              <a:defRPr/>
            </a:lvl1pPr>
          </a:lstStyle>
          <a:p>
            <a:r>
              <a:rPr lang="en-US" noProof="0"/>
              <a:t>Image</a:t>
            </a:r>
          </a:p>
        </p:txBody>
      </p:sp>
      <p:sp>
        <p:nvSpPr>
          <p:cNvPr id="10" name="Platshållare för rubrik 1"/>
          <p:cNvSpPr>
            <a:spLocks noGrp="1"/>
          </p:cNvSpPr>
          <p:nvPr>
            <p:ph type="title" hasCustomPrompt="1"/>
          </p:nvPr>
        </p:nvSpPr>
        <p:spPr>
          <a:xfrm>
            <a:off x="334963" y="320676"/>
            <a:ext cx="5616590" cy="1003300"/>
          </a:xfrm>
          <a:prstGeom prst="rect">
            <a:avLst/>
          </a:prstGeom>
        </p:spPr>
        <p:txBody>
          <a:bodyPr vert="horz" lIns="0" tIns="0" rIns="0" bIns="0" rtlCol="0" anchor="b">
            <a:normAutofit/>
          </a:bodyPr>
          <a:lstStyle>
            <a:lvl1pPr>
              <a:defRPr/>
            </a:lvl1pPr>
          </a:lstStyle>
          <a:p>
            <a:r>
              <a:rPr lang="en-US" noProof="0"/>
              <a:t>Click to add title</a:t>
            </a:r>
          </a:p>
        </p:txBody>
      </p:sp>
      <p:sp>
        <p:nvSpPr>
          <p:cNvPr id="11" name="Platshållare för innehåll 2"/>
          <p:cNvSpPr>
            <a:spLocks noGrp="1"/>
          </p:cNvSpPr>
          <p:nvPr>
            <p:ph sz="half" idx="1" hasCustomPrompt="1"/>
          </p:nvPr>
        </p:nvSpPr>
        <p:spPr>
          <a:xfrm>
            <a:off x="334963" y="1808164"/>
            <a:ext cx="5618163"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9" name="Platshållare för bild 6"/>
          <p:cNvSpPr>
            <a:spLocks noGrp="1"/>
          </p:cNvSpPr>
          <p:nvPr>
            <p:ph type="pic" sz="quarter" idx="15" hasCustomPrompt="1"/>
          </p:nvPr>
        </p:nvSpPr>
        <p:spPr>
          <a:xfrm>
            <a:off x="6108699" y="-6350"/>
            <a:ext cx="3017371" cy="3181350"/>
          </a:xfrm>
        </p:spPr>
        <p:txBody>
          <a:bodyPr/>
          <a:lstStyle>
            <a:lvl1pPr marL="0" indent="0">
              <a:buNone/>
              <a:defRPr/>
            </a:lvl1pPr>
          </a:lstStyle>
          <a:p>
            <a:r>
              <a:rPr lang="en-US" noProof="0"/>
              <a:t>Image</a:t>
            </a:r>
          </a:p>
        </p:txBody>
      </p:sp>
      <p:sp>
        <p:nvSpPr>
          <p:cNvPr id="16" name="Platshållare för text 7"/>
          <p:cNvSpPr>
            <a:spLocks noGrp="1"/>
          </p:cNvSpPr>
          <p:nvPr>
            <p:ph type="body" sz="quarter" idx="16" hasCustomPrompt="1"/>
          </p:nvPr>
        </p:nvSpPr>
        <p:spPr>
          <a:xfrm>
            <a:off x="334963" y="1359835"/>
            <a:ext cx="5616590" cy="390525"/>
          </a:xfrm>
        </p:spPr>
        <p:txBody>
          <a:bodyPr>
            <a:noAutofit/>
          </a:bodyPr>
          <a:lstStyle>
            <a:lvl1pPr marL="0" indent="0" algn="l">
              <a:buNone/>
              <a:defRPr sz="2200"/>
            </a:lvl1pPr>
          </a:lstStyle>
          <a:p>
            <a:pPr lvl="0"/>
            <a:r>
              <a:rPr lang="en-US" noProof="0"/>
              <a:t>Click to add subtitle</a:t>
            </a:r>
          </a:p>
        </p:txBody>
      </p:sp>
      <p:sp>
        <p:nvSpPr>
          <p:cNvPr id="12" name="Platshållare för bild 6"/>
          <p:cNvSpPr>
            <a:spLocks noGrp="1"/>
          </p:cNvSpPr>
          <p:nvPr>
            <p:ph type="pic" sz="quarter" idx="17" hasCustomPrompt="1"/>
          </p:nvPr>
        </p:nvSpPr>
        <p:spPr>
          <a:xfrm>
            <a:off x="9194800" y="-6350"/>
            <a:ext cx="2997200" cy="3181350"/>
          </a:xfrm>
        </p:spPr>
        <p:txBody>
          <a:bodyPr/>
          <a:lstStyle>
            <a:lvl1pPr marL="0" indent="0">
              <a:buNone/>
              <a:defRPr/>
            </a:lvl1pPr>
          </a:lstStyle>
          <a:p>
            <a:r>
              <a:rPr lang="en-US" noProof="0"/>
              <a:t>Image</a:t>
            </a:r>
          </a:p>
        </p:txBody>
      </p:sp>
      <p:sp>
        <p:nvSpPr>
          <p:cNvPr id="18"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20" name="Rak koppling 19"/>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ak koppling 20"/>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3"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3750652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 and image">
    <p:spTree>
      <p:nvGrpSpPr>
        <p:cNvPr id="1" name=""/>
        <p:cNvGrpSpPr/>
        <p:nvPr/>
      </p:nvGrpSpPr>
      <p:grpSpPr>
        <a:xfrm>
          <a:off x="0" y="0"/>
          <a:ext cx="0" cy="0"/>
          <a:chOff x="0" y="0"/>
          <a:chExt cx="0" cy="0"/>
        </a:xfrm>
      </p:grpSpPr>
      <p:sp>
        <p:nvSpPr>
          <p:cNvPr id="10" name="Platshållare för rubrik 1"/>
          <p:cNvSpPr>
            <a:spLocks noGrp="1"/>
          </p:cNvSpPr>
          <p:nvPr>
            <p:ph type="title" hasCustomPrompt="1"/>
          </p:nvPr>
        </p:nvSpPr>
        <p:spPr>
          <a:xfrm>
            <a:off x="334963" y="320676"/>
            <a:ext cx="5616590" cy="1003300"/>
          </a:xfrm>
          <a:prstGeom prst="rect">
            <a:avLst/>
          </a:prstGeom>
        </p:spPr>
        <p:txBody>
          <a:bodyPr vert="horz" lIns="0" tIns="0" rIns="0" bIns="0" rtlCol="0" anchor="b">
            <a:normAutofit/>
          </a:bodyPr>
          <a:lstStyle>
            <a:lvl1pPr>
              <a:defRPr/>
            </a:lvl1pPr>
          </a:lstStyle>
          <a:p>
            <a:r>
              <a:rPr lang="en-US" noProof="0"/>
              <a:t>Click to add title</a:t>
            </a:r>
          </a:p>
        </p:txBody>
      </p:sp>
      <p:sp>
        <p:nvSpPr>
          <p:cNvPr id="11" name="Platshållare för innehåll 2"/>
          <p:cNvSpPr>
            <a:spLocks noGrp="1"/>
          </p:cNvSpPr>
          <p:nvPr>
            <p:ph sz="half" idx="1" hasCustomPrompt="1"/>
          </p:nvPr>
        </p:nvSpPr>
        <p:spPr>
          <a:xfrm>
            <a:off x="334963" y="1808164"/>
            <a:ext cx="5618163" cy="4516436"/>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9" name="Platshållare för bild 6"/>
          <p:cNvSpPr>
            <a:spLocks noGrp="1"/>
          </p:cNvSpPr>
          <p:nvPr>
            <p:ph type="pic" sz="quarter" idx="15" hasCustomPrompt="1"/>
          </p:nvPr>
        </p:nvSpPr>
        <p:spPr>
          <a:xfrm>
            <a:off x="6108700" y="-6350"/>
            <a:ext cx="6083300" cy="3441700"/>
          </a:xfrm>
        </p:spPr>
        <p:txBody>
          <a:bodyPr/>
          <a:lstStyle>
            <a:lvl1pPr marL="0" indent="0">
              <a:buNone/>
              <a:defRPr/>
            </a:lvl1pPr>
          </a:lstStyle>
          <a:p>
            <a:r>
              <a:rPr lang="en-US" noProof="0"/>
              <a:t>Image</a:t>
            </a:r>
          </a:p>
        </p:txBody>
      </p:sp>
      <p:sp>
        <p:nvSpPr>
          <p:cNvPr id="16" name="Platshållare för text 7"/>
          <p:cNvSpPr>
            <a:spLocks noGrp="1"/>
          </p:cNvSpPr>
          <p:nvPr>
            <p:ph type="body" sz="quarter" idx="16" hasCustomPrompt="1"/>
          </p:nvPr>
        </p:nvSpPr>
        <p:spPr>
          <a:xfrm>
            <a:off x="334963" y="1359835"/>
            <a:ext cx="5616590" cy="390525"/>
          </a:xfrm>
        </p:spPr>
        <p:txBody>
          <a:bodyPr>
            <a:noAutofit/>
          </a:bodyPr>
          <a:lstStyle>
            <a:lvl1pPr marL="0" indent="0" algn="l">
              <a:buNone/>
              <a:defRPr sz="2200"/>
            </a:lvl1pPr>
          </a:lstStyle>
          <a:p>
            <a:pPr lvl="0"/>
            <a:r>
              <a:rPr lang="en-US" noProof="0"/>
              <a:t>Click to add subtitle</a:t>
            </a:r>
          </a:p>
        </p:txBody>
      </p:sp>
      <p:sp>
        <p:nvSpPr>
          <p:cNvPr id="3" name="Platshållare för innehåll 2"/>
          <p:cNvSpPr>
            <a:spLocks noGrp="1"/>
          </p:cNvSpPr>
          <p:nvPr>
            <p:ph sz="quarter" idx="17" hasCustomPrompt="1"/>
          </p:nvPr>
        </p:nvSpPr>
        <p:spPr>
          <a:xfrm>
            <a:off x="6108700" y="3530600"/>
            <a:ext cx="6083300" cy="2794000"/>
          </a:xfrm>
        </p:spPr>
        <p:txBody>
          <a:bodyPr/>
          <a:lstStyle>
            <a:lvl1pPr>
              <a:defRPr/>
            </a:lvl1pPr>
            <a:lvl2pPr>
              <a:defRPr/>
            </a:lvl2pPr>
            <a:lvl3pPr>
              <a:defRPr/>
            </a:lvl3pPr>
            <a:lvl4pPr>
              <a:defRPr/>
            </a:lvl4pPr>
            <a:lvl5pPr>
              <a:defRPr/>
            </a:lvl5p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a:p>
            <a:pPr lvl="4"/>
            <a:endParaRPr lang="en-US"/>
          </a:p>
        </p:txBody>
      </p:sp>
      <p:sp>
        <p:nvSpPr>
          <p:cNvPr id="13"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8" name="Rak koppling 17"/>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ak koppling 19"/>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2"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685934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no logo">
    <p:spTree>
      <p:nvGrpSpPr>
        <p:cNvPr id="1" name=""/>
        <p:cNvGrpSpPr/>
        <p:nvPr/>
      </p:nvGrpSpPr>
      <p:grpSpPr>
        <a:xfrm>
          <a:off x="0" y="0"/>
          <a:ext cx="0" cy="0"/>
          <a:chOff x="0" y="0"/>
          <a:chExt cx="0" cy="0"/>
        </a:xfrm>
      </p:grpSpPr>
      <p:sp>
        <p:nvSpPr>
          <p:cNvPr id="9" name="Platshållare för bild 6"/>
          <p:cNvSpPr>
            <a:spLocks noGrp="1"/>
          </p:cNvSpPr>
          <p:nvPr>
            <p:ph type="pic" sz="quarter" idx="15" hasCustomPrompt="1"/>
          </p:nvPr>
        </p:nvSpPr>
        <p:spPr>
          <a:xfrm>
            <a:off x="1" y="-6350"/>
            <a:ext cx="12191999" cy="6864350"/>
          </a:xfrm>
        </p:spPr>
        <p:txBody>
          <a:bodyPr/>
          <a:lstStyle>
            <a:lvl1pPr marL="0" indent="0">
              <a:buNone/>
              <a:defRPr/>
            </a:lvl1pPr>
          </a:lstStyle>
          <a:p>
            <a:r>
              <a:rPr lang="en-US" noProof="0"/>
              <a:t>Image</a:t>
            </a:r>
          </a:p>
        </p:txBody>
      </p:sp>
      <p:sp>
        <p:nvSpPr>
          <p:cNvPr id="10" name="Platshållare för rubrik 1"/>
          <p:cNvSpPr>
            <a:spLocks noGrp="1"/>
          </p:cNvSpPr>
          <p:nvPr>
            <p:ph type="title" hasCustomPrompt="1"/>
          </p:nvPr>
        </p:nvSpPr>
        <p:spPr>
          <a:xfrm>
            <a:off x="347174" y="320676"/>
            <a:ext cx="5616590" cy="1003300"/>
          </a:xfrm>
          <a:prstGeom prst="rect">
            <a:avLst/>
          </a:prstGeom>
        </p:spPr>
        <p:txBody>
          <a:bodyPr vert="horz" lIns="0" tIns="0" rIns="0" bIns="0" rtlCol="0" anchor="b">
            <a:normAutofit/>
          </a:bodyPr>
          <a:lstStyle>
            <a:lvl1pPr>
              <a:defRPr>
                <a:solidFill>
                  <a:schemeClr val="bg1"/>
                </a:solidFill>
              </a:defRPr>
            </a:lvl1pPr>
          </a:lstStyle>
          <a:p>
            <a:r>
              <a:rPr lang="en-US" noProof="0"/>
              <a:t>Click to add title</a:t>
            </a:r>
          </a:p>
        </p:txBody>
      </p:sp>
      <p:sp>
        <p:nvSpPr>
          <p:cNvPr id="5" name="Rektangel 4"/>
          <p:cNvSpPr/>
          <p:nvPr userDrawn="1"/>
        </p:nvSpPr>
        <p:spPr>
          <a:xfrm>
            <a:off x="-2763837" y="667204"/>
            <a:ext cx="2476500" cy="41225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chemeClr val="tx2"/>
                </a:solidFill>
              </a:rPr>
              <a:t>Add image by clicking on the image icon. Image will cover entire page and no logo will be visible. The image should scale correctly.</a:t>
            </a:r>
          </a:p>
          <a:p>
            <a:pPr algn="l"/>
            <a:endParaRPr lang="en-US">
              <a:solidFill>
                <a:schemeClr val="tx2"/>
              </a:solidFill>
            </a:endParaRPr>
          </a:p>
          <a:p>
            <a:pPr algn="l"/>
            <a:r>
              <a:rPr lang="en-US">
                <a:solidFill>
                  <a:schemeClr val="tx2"/>
                </a:solidFill>
              </a:rPr>
              <a:t>Click the header box and make sure white text is clearly visible on the image or use dark blue text </a:t>
            </a:r>
            <a:br>
              <a:rPr lang="en-US">
                <a:solidFill>
                  <a:schemeClr val="tx2"/>
                </a:solidFill>
              </a:rPr>
            </a:br>
            <a:r>
              <a:rPr lang="en-US">
                <a:solidFill>
                  <a:schemeClr val="tx2"/>
                </a:solidFill>
              </a:rPr>
              <a:t>(not magenta).</a:t>
            </a:r>
          </a:p>
        </p:txBody>
      </p:sp>
    </p:spTree>
    <p:extLst>
      <p:ext uri="{BB962C8B-B14F-4D97-AF65-F5344CB8AC3E}">
        <p14:creationId xmlns:p14="http://schemas.microsoft.com/office/powerpoint/2010/main" val="39093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B2F59-56DC-49B1-9A33-AF93A36A43E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3138951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34964" y="320676"/>
            <a:ext cx="10247311" cy="1003300"/>
          </a:xfrm>
        </p:spPr>
        <p:txBody>
          <a:bodyPr vert="horz" lIns="0" tIns="0" rIns="0" bIns="0" rtlCol="0" anchor="b">
            <a:normAutofit/>
          </a:bodyPr>
          <a:lstStyle>
            <a:lvl1pPr>
              <a:defRPr lang="en-GB"/>
            </a:lvl1pPr>
          </a:lstStyle>
          <a:p>
            <a:pPr lvl="0"/>
            <a:r>
              <a:rPr lang="en-US" noProof="0"/>
              <a:t>Click to add title</a:t>
            </a:r>
          </a:p>
        </p:txBody>
      </p:sp>
      <p:sp>
        <p:nvSpPr>
          <p:cNvPr id="11" name="Platshållare för text 7"/>
          <p:cNvSpPr>
            <a:spLocks noGrp="1"/>
          </p:cNvSpPr>
          <p:nvPr>
            <p:ph type="body" sz="quarter" idx="13" hasCustomPrompt="1"/>
          </p:nvPr>
        </p:nvSpPr>
        <p:spPr>
          <a:xfrm>
            <a:off x="334963" y="1359835"/>
            <a:ext cx="11509865" cy="390525"/>
          </a:xfrm>
        </p:spPr>
        <p:txBody>
          <a:bodyPr>
            <a:noAutofit/>
          </a:bodyPr>
          <a:lstStyle>
            <a:lvl1pPr marL="0" indent="0" algn="l">
              <a:buNone/>
              <a:defRPr sz="2200"/>
            </a:lvl1pPr>
          </a:lstStyle>
          <a:p>
            <a:pPr lvl="0"/>
            <a:r>
              <a:rPr lang="en-US" noProof="0"/>
              <a:t>Click to add subtitle</a:t>
            </a:r>
          </a:p>
        </p:txBody>
      </p:sp>
      <p:sp>
        <p:nvSpPr>
          <p:cNvPr id="12"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4" name="Rak koppling 13"/>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10"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106690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1" name="Rak koppling 10"/>
          <p:cNvCxnSpPr>
            <a:cxnSpLocks/>
          </p:cNvCxnSpPr>
          <p:nvPr userDrawn="1"/>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ak koppling 11"/>
          <p:cNvCxnSpPr/>
          <p:nvPr userDrawn="1"/>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8"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spTree>
    <p:extLst>
      <p:ext uri="{BB962C8B-B14F-4D97-AF65-F5344CB8AC3E}">
        <p14:creationId xmlns:p14="http://schemas.microsoft.com/office/powerpoint/2010/main" val="3565442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56188" y="2061893"/>
            <a:ext cx="6972872" cy="2903039"/>
          </a:xfrm>
          <a:prstGeom prst="rect">
            <a:avLst/>
          </a:prstGeom>
        </p:spPr>
      </p:pic>
    </p:spTree>
    <p:extLst>
      <p:ext uri="{BB962C8B-B14F-4D97-AF65-F5344CB8AC3E}">
        <p14:creationId xmlns:p14="http://schemas.microsoft.com/office/powerpoint/2010/main" val="735500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 - Essity + brand logos">
    <p:spTree>
      <p:nvGrpSpPr>
        <p:cNvPr id="1" name=""/>
        <p:cNvGrpSpPr/>
        <p:nvPr/>
      </p:nvGrpSpPr>
      <p:grpSpPr>
        <a:xfrm>
          <a:off x="0" y="0"/>
          <a:ext cx="0" cy="0"/>
          <a:chOff x="0" y="0"/>
          <a:chExt cx="0" cy="0"/>
        </a:xfrm>
      </p:grpSpPr>
      <p:pic>
        <p:nvPicPr>
          <p:cNvPr id="16" name="Bildobjekt 15" descr="En bild som visar clipart&#10;&#10;Automatiskt genererad beskrivning">
            <a:extLst>
              <a:ext uri="{FF2B5EF4-FFF2-40B4-BE49-F238E27FC236}">
                <a16:creationId xmlns:a16="http://schemas.microsoft.com/office/drawing/2014/main" id="{200320F7-BB0A-4082-9C0A-79F814873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71" y="6089434"/>
            <a:ext cx="804573" cy="544215"/>
          </a:xfrm>
          <a:prstGeom prst="rect">
            <a:avLst/>
          </a:prstGeom>
        </p:spPr>
      </p:pic>
      <p:pic>
        <p:nvPicPr>
          <p:cNvPr id="14" name="Bildobjekt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56188" y="2061893"/>
            <a:ext cx="6972872" cy="2903039"/>
          </a:xfrm>
          <a:prstGeom prst="rect">
            <a:avLst/>
          </a:prstGeom>
        </p:spPr>
      </p:pic>
      <p:sp>
        <p:nvSpPr>
          <p:cNvPr id="15" name="Rektangel 14"/>
          <p:cNvSpPr/>
          <p:nvPr userDrawn="1"/>
        </p:nvSpPr>
        <p:spPr>
          <a:xfrm>
            <a:off x="-3262365" y="3585029"/>
            <a:ext cx="2973015" cy="32729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r>
              <a:rPr lang="en-US">
                <a:solidFill>
                  <a:schemeClr val="tx2"/>
                </a:solidFill>
              </a:rPr>
              <a:t>You can add your local logos in the field at the bottom but always keep the global TENA and </a:t>
            </a:r>
            <a:r>
              <a:rPr lang="en-US" err="1">
                <a:solidFill>
                  <a:schemeClr val="tx2"/>
                </a:solidFill>
              </a:rPr>
              <a:t>Tork</a:t>
            </a:r>
            <a:r>
              <a:rPr lang="en-US">
                <a:solidFill>
                  <a:schemeClr val="tx2"/>
                </a:solidFill>
              </a:rPr>
              <a:t>. </a:t>
            </a:r>
          </a:p>
          <a:p>
            <a:pPr lvl="0" algn="l"/>
            <a:endParaRPr lang="en-US">
              <a:solidFill>
                <a:schemeClr val="tx2"/>
              </a:solidFill>
            </a:endParaRPr>
          </a:p>
          <a:p>
            <a:pPr lvl="0" algn="l"/>
            <a:r>
              <a:rPr lang="en-US">
                <a:solidFill>
                  <a:schemeClr val="tx2"/>
                </a:solidFill>
              </a:rPr>
              <a:t>To add logo go to “View” and “Slide Master,” and add the logos</a:t>
            </a:r>
            <a:r>
              <a:rPr lang="en-US" baseline="0">
                <a:solidFill>
                  <a:schemeClr val="tx2"/>
                </a:solidFill>
              </a:rPr>
              <a:t> you want. Then cl</a:t>
            </a:r>
            <a:r>
              <a:rPr lang="en-US">
                <a:solidFill>
                  <a:schemeClr val="tx2"/>
                </a:solidFill>
              </a:rPr>
              <a:t>ose the Slide Master tab.</a:t>
            </a:r>
            <a:endParaRPr lang="sv-SE">
              <a:solidFill>
                <a:schemeClr val="tx2"/>
              </a:solidFill>
            </a:endParaRPr>
          </a:p>
        </p:txBody>
      </p:sp>
      <p:pic>
        <p:nvPicPr>
          <p:cNvPr id="31" name="Picture 14">
            <a:extLst>
              <a:ext uri="{FF2B5EF4-FFF2-40B4-BE49-F238E27FC236}">
                <a16:creationId xmlns:a16="http://schemas.microsoft.com/office/drawing/2014/main" id="{1562E167-89DC-478C-9BBE-43CEABD7EB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4040" y="6182592"/>
            <a:ext cx="725781" cy="268141"/>
          </a:xfrm>
          <a:prstGeom prst="rect">
            <a:avLst/>
          </a:prstGeom>
        </p:spPr>
      </p:pic>
      <p:pic>
        <p:nvPicPr>
          <p:cNvPr id="32" name="Picture 15">
            <a:extLst>
              <a:ext uri="{FF2B5EF4-FFF2-40B4-BE49-F238E27FC236}">
                <a16:creationId xmlns:a16="http://schemas.microsoft.com/office/drawing/2014/main" id="{E98A29CA-CB3A-463E-A2E2-0B8A38396E3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62804" y="6058641"/>
            <a:ext cx="834408" cy="499516"/>
          </a:xfrm>
          <a:prstGeom prst="rect">
            <a:avLst/>
          </a:prstGeom>
        </p:spPr>
      </p:pic>
      <p:pic>
        <p:nvPicPr>
          <p:cNvPr id="33" name="Picture 16">
            <a:extLst>
              <a:ext uri="{FF2B5EF4-FFF2-40B4-BE49-F238E27FC236}">
                <a16:creationId xmlns:a16="http://schemas.microsoft.com/office/drawing/2014/main" id="{0423E3E0-91CF-465A-98D7-9D1EFBB626AB}"/>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5939790" y="6099343"/>
            <a:ext cx="653135" cy="449021"/>
          </a:xfrm>
          <a:prstGeom prst="rect">
            <a:avLst/>
          </a:prstGeom>
        </p:spPr>
      </p:pic>
      <p:pic>
        <p:nvPicPr>
          <p:cNvPr id="34" name="Picture 17">
            <a:extLst>
              <a:ext uri="{FF2B5EF4-FFF2-40B4-BE49-F238E27FC236}">
                <a16:creationId xmlns:a16="http://schemas.microsoft.com/office/drawing/2014/main" id="{E2570D35-17A0-4C9A-976B-CDFD06265DB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03439" y="6089434"/>
            <a:ext cx="571482" cy="468838"/>
          </a:xfrm>
          <a:prstGeom prst="rect">
            <a:avLst/>
          </a:prstGeom>
        </p:spPr>
      </p:pic>
      <p:pic>
        <p:nvPicPr>
          <p:cNvPr id="35" name="Picture 19">
            <a:extLst>
              <a:ext uri="{FF2B5EF4-FFF2-40B4-BE49-F238E27FC236}">
                <a16:creationId xmlns:a16="http://schemas.microsoft.com/office/drawing/2014/main" id="{4FE432AD-C9B4-4A8D-A072-DB85A0ADA20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753690" y="6089545"/>
            <a:ext cx="653137" cy="468615"/>
          </a:xfrm>
          <a:prstGeom prst="rect">
            <a:avLst/>
          </a:prstGeom>
        </p:spPr>
      </p:pic>
      <p:pic>
        <p:nvPicPr>
          <p:cNvPr id="36" name="Bildobjekt 35">
            <a:extLst>
              <a:ext uri="{FF2B5EF4-FFF2-40B4-BE49-F238E27FC236}">
                <a16:creationId xmlns:a16="http://schemas.microsoft.com/office/drawing/2014/main" id="{B016536A-DD2E-4D57-8A86-9180FF6A7B9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959055" y="6049167"/>
            <a:ext cx="786748" cy="511072"/>
          </a:xfrm>
          <a:prstGeom prst="rect">
            <a:avLst/>
          </a:prstGeom>
        </p:spPr>
      </p:pic>
      <p:pic>
        <p:nvPicPr>
          <p:cNvPr id="37" name="Bildobjekt 36" descr="En bild som visar clipart&#10;&#10;Beskrivning genererad med mycket hög exakthet">
            <a:extLst>
              <a:ext uri="{FF2B5EF4-FFF2-40B4-BE49-F238E27FC236}">
                <a16:creationId xmlns:a16="http://schemas.microsoft.com/office/drawing/2014/main" id="{4801613C-FEA1-42D1-AAFD-A50C63902B2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807646" y="6117187"/>
            <a:ext cx="765118" cy="413332"/>
          </a:xfrm>
          <a:prstGeom prst="rect">
            <a:avLst/>
          </a:prstGeom>
        </p:spPr>
      </p:pic>
      <p:pic>
        <p:nvPicPr>
          <p:cNvPr id="38" name="Picture 7">
            <a:extLst>
              <a:ext uri="{FF2B5EF4-FFF2-40B4-BE49-F238E27FC236}">
                <a16:creationId xmlns:a16="http://schemas.microsoft.com/office/drawing/2014/main" id="{054ABD38-3BE2-4CFC-8B28-E58D52D5A391}"/>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453" t="19837" r="7874" b="17445"/>
          <a:stretch/>
        </p:blipFill>
        <p:spPr>
          <a:xfrm>
            <a:off x="2598365" y="6152874"/>
            <a:ext cx="1280160" cy="355515"/>
          </a:xfrm>
          <a:prstGeom prst="rect">
            <a:avLst/>
          </a:prstGeom>
        </p:spPr>
      </p:pic>
      <p:pic>
        <p:nvPicPr>
          <p:cNvPr id="39" name="Picture 18">
            <a:extLst>
              <a:ext uri="{FF2B5EF4-FFF2-40B4-BE49-F238E27FC236}">
                <a16:creationId xmlns:a16="http://schemas.microsoft.com/office/drawing/2014/main" id="{DC766809-2505-4DD4-9EAC-6F187CD9FA7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02207" y="6152874"/>
            <a:ext cx="938151" cy="361203"/>
          </a:xfrm>
          <a:prstGeom prst="rect">
            <a:avLst/>
          </a:prstGeom>
        </p:spPr>
      </p:pic>
      <p:pic>
        <p:nvPicPr>
          <p:cNvPr id="40" name="Bildobjekt 39" descr="En bild som visar utomhus, tecken, stopp&#10;&#10;Automatiskt genererad beskrivning">
            <a:extLst>
              <a:ext uri="{FF2B5EF4-FFF2-40B4-BE49-F238E27FC236}">
                <a16:creationId xmlns:a16="http://schemas.microsoft.com/office/drawing/2014/main" id="{64731AB9-E83B-4E2C-922D-83B78D71861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7376" t="20990" r="14032" b="19479"/>
          <a:stretch/>
        </p:blipFill>
        <p:spPr>
          <a:xfrm>
            <a:off x="7522511" y="6040424"/>
            <a:ext cx="653137" cy="566856"/>
          </a:xfrm>
          <a:prstGeom prst="rect">
            <a:avLst/>
          </a:prstGeom>
        </p:spPr>
      </p:pic>
      <p:pic>
        <p:nvPicPr>
          <p:cNvPr id="41" name="Bildobjekt 40" descr="En bild som visar clipart&#10;&#10;Automatiskt genererad beskrivning">
            <a:extLst>
              <a:ext uri="{FF2B5EF4-FFF2-40B4-BE49-F238E27FC236}">
                <a16:creationId xmlns:a16="http://schemas.microsoft.com/office/drawing/2014/main" id="{44DD4645-1D1E-41FD-AFC7-27A25E876A6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1535" y="6117187"/>
            <a:ext cx="933148" cy="396890"/>
          </a:xfrm>
          <a:prstGeom prst="rect">
            <a:avLst/>
          </a:prstGeom>
        </p:spPr>
      </p:pic>
    </p:spTree>
    <p:extLst>
      <p:ext uri="{BB962C8B-B14F-4D97-AF65-F5344CB8AC3E}">
        <p14:creationId xmlns:p14="http://schemas.microsoft.com/office/powerpoint/2010/main" val="785408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NCEZI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18"/>
          <a:stretch/>
        </p:blipFill>
        <p:spPr>
          <a:xfrm>
            <a:off x="0" y="-52439"/>
            <a:ext cx="12192000" cy="1211539"/>
          </a:xfrm>
          <a:prstGeom prst="rect">
            <a:avLst/>
          </a:prstGeom>
        </p:spPr>
      </p:pic>
      <p:sp>
        <p:nvSpPr>
          <p:cNvPr id="7" name="Title 1"/>
          <p:cNvSpPr>
            <a:spLocks noGrp="1"/>
          </p:cNvSpPr>
          <p:nvPr>
            <p:ph type="title"/>
          </p:nvPr>
        </p:nvSpPr>
        <p:spPr>
          <a:xfrm>
            <a:off x="609600" y="1368900"/>
            <a:ext cx="10972800" cy="1155779"/>
          </a:xfrm>
          <a:prstGeom prst="rect">
            <a:avLst/>
          </a:prstGeom>
        </p:spPr>
        <p:txBody>
          <a:bodyPr/>
          <a:lstStyle>
            <a:lvl1pPr algn="l">
              <a:lnSpc>
                <a:spcPts val="4000"/>
              </a:lnSpc>
              <a:defRPr sz="3733" b="1" baseline="0">
                <a:solidFill>
                  <a:srgbClr val="E25423"/>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D9531E"/>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332976034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986159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E25423"/>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6669114"/>
            <a:ext cx="12192001" cy="257577"/>
          </a:xfrm>
          <a:prstGeom prst="rect">
            <a:avLst/>
          </a:prstGeom>
        </p:spPr>
      </p:pic>
    </p:spTree>
    <p:extLst>
      <p:ext uri="{BB962C8B-B14F-4D97-AF65-F5344CB8AC3E}">
        <p14:creationId xmlns:p14="http://schemas.microsoft.com/office/powerpoint/2010/main" val="17767643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254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3607175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3"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6"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5" y="4482003"/>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185" indent="0" algn="ctr">
              <a:buNone/>
              <a:defRPr sz="2000"/>
            </a:lvl2pPr>
            <a:lvl3pPr marL="914370" indent="0" algn="ctr">
              <a:buNone/>
              <a:defRPr sz="1800"/>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9" y="485187"/>
            <a:ext cx="4230494"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933397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3" y="1800003"/>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73791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B2F59-56DC-49B1-9A33-AF93A36A43E2}"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1607227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99" y="1800003"/>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6234364" y="1800003"/>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47642061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4433979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1332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17182"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a:xfrm>
            <a:off x="4317182"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51052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3"/>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03"/>
            <a:ext cx="5472000" cy="4237200"/>
          </a:xfrm>
          <a:solidFill>
            <a:schemeClr val="bg1">
              <a:lumMod val="85000"/>
            </a:schemeClr>
          </a:solidFill>
        </p:spPr>
        <p:txBody>
          <a:bodyPr bIns="1980000" anchor="ct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p:txBody>
          <a:bodyPr/>
          <a:lstStyle/>
          <a:p>
            <a:endParaRPr lang="en-GB">
              <a:solidFill>
                <a:prstClr val="black"/>
              </a:solidFill>
            </a:endParaRPr>
          </a:p>
        </p:txBody>
      </p:sp>
      <p:sp>
        <p:nvSpPr>
          <p:cNvPr id="9" name="Footer Placeholder 8"/>
          <p:cNvSpPr>
            <a:spLocks noGrp="1"/>
          </p:cNvSpPr>
          <p:nvPr>
            <p:ph type="ftr" sz="quarter" idx="19"/>
          </p:nvPr>
        </p:nvSpPr>
        <p:spPr/>
        <p:txBody>
          <a:bodyPr/>
          <a:lstStyle/>
          <a:p>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01127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3"/>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03"/>
            <a:ext cx="5472000" cy="4237200"/>
          </a:xfrm>
          <a:solidFill>
            <a:schemeClr val="bg1">
              <a:lumMod val="85000"/>
            </a:schemeClr>
          </a:solidFill>
        </p:spPr>
        <p:txBody>
          <a:bodyPr bIns="1980000" anchor="ct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p>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p:txBody>
          <a:bodyPr/>
          <a:lstStyle/>
          <a:p>
            <a:endParaRPr lang="en-GB">
              <a:solidFill>
                <a:prstClr val="black"/>
              </a:solidFill>
            </a:endParaRPr>
          </a:p>
        </p:txBody>
      </p:sp>
      <p:sp>
        <p:nvSpPr>
          <p:cNvPr id="9" name="Footer Placeholder 8"/>
          <p:cNvSpPr>
            <a:spLocks noGrp="1"/>
          </p:cNvSpPr>
          <p:nvPr>
            <p:ph type="ftr" sz="quarter" idx="19"/>
          </p:nvPr>
        </p:nvSpPr>
        <p:spPr/>
        <p:txBody>
          <a:bodyPr/>
          <a:lstStyle/>
          <a:p>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32519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80002" y="1800003"/>
            <a:ext cx="11226364" cy="4237200"/>
          </a:xfrm>
          <a:solidFill>
            <a:schemeClr val="bg1">
              <a:lumMod val="85000"/>
            </a:schemeClr>
          </a:solidFill>
        </p:spPr>
        <p:txBody>
          <a:bodyPr bIns="1980000" anchor="ct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p:txBody>
          <a:bodyPr/>
          <a:lstStyle/>
          <a:p>
            <a:endParaRPr lang="en-GB">
              <a:solidFill>
                <a:prstClr val="black"/>
              </a:solidFill>
            </a:endParaRPr>
          </a:p>
        </p:txBody>
      </p:sp>
      <p:sp>
        <p:nvSpPr>
          <p:cNvPr id="4" name="Footer Placeholder 3"/>
          <p:cNvSpPr>
            <a:spLocks noGrp="1"/>
          </p:cNvSpPr>
          <p:nvPr>
            <p:ph type="ftr" sz="quarter" idx="19"/>
          </p:nvPr>
        </p:nvSpPr>
        <p:spPr/>
        <p:txBody>
          <a:bodyPr/>
          <a:lstStyle/>
          <a:p>
            <a:endParaRPr lang="en-GB">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89543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a:noFill/>
        </p:spPr>
        <p:txBody>
          <a:bodyPr/>
          <a:lstStyle/>
          <a:p>
            <a:endParaRPr lang="en-GB">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480000" y="6293653"/>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a:t>Click to edit Master title style</a:t>
            </a:r>
          </a:p>
        </p:txBody>
      </p:sp>
      <p:sp>
        <p:nvSpPr>
          <p:cNvPr id="15"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a:xfrm>
            <a:off x="479999" y="1800003"/>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600012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5"/>
            <a:ext cx="12192000" cy="6857999"/>
          </a:xfrm>
          <a:solidFill>
            <a:schemeClr val="bg1"/>
          </a:solidFill>
        </p:spPr>
        <p:txBody>
          <a:bodyPr wrap="square" tIns="1980000" bIns="0" anchor="ct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p>
          <a:p>
            <a:pPr marL="0" marR="0" lvl="0" indent="0" algn="ctr" defTabSz="914370" rtl="0" eaLnBrk="1" fontAlgn="auto" latinLnBrk="0" hangingPunct="1">
              <a:lnSpc>
                <a:spcPct val="110000"/>
              </a:lnSpc>
              <a:spcBef>
                <a:spcPts val="1000"/>
              </a:spcBef>
              <a:spcAft>
                <a:spcPts val="600"/>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4" y="1800000"/>
            <a:ext cx="4279900" cy="1649446"/>
          </a:xfrm>
          <a:solidFill>
            <a:schemeClr val="tx2">
              <a:alpha val="90000"/>
            </a:schemeClr>
          </a:solidFill>
        </p:spPr>
        <p:txBody>
          <a:bodyPr lIns="360000" tIns="180000" rIns="360000" bIns="180000">
            <a:noAutofit/>
          </a:bodyPr>
          <a:lstStyle>
            <a:lvl1pPr>
              <a:defRPr sz="2800" b="1">
                <a:solidFill>
                  <a:schemeClr val="bg1"/>
                </a:solidFill>
                <a:latin typeface="+mj-lt"/>
              </a:defRPr>
            </a:lvl1pPr>
            <a:lvl2pPr marL="541320" indent="-274629">
              <a:buClr>
                <a:schemeClr val="bg1"/>
              </a:buClr>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4" y="371958"/>
            <a:ext cx="26352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91318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a:solidFill>
                <a:prstClr val="black"/>
              </a:solidFill>
            </a:endParaRPr>
          </a:p>
        </p:txBody>
      </p:sp>
      <p:sp>
        <p:nvSpPr>
          <p:cNvPr id="8" name="Footer Placeholder 7"/>
          <p:cNvSpPr>
            <a:spLocks noGrp="1"/>
          </p:cNvSpPr>
          <p:nvPr>
            <p:ph type="ftr" sz="quarter" idx="31"/>
          </p:nvPr>
        </p:nvSpPr>
        <p:spPr bwMode="gray"/>
        <p:txBody>
          <a:bodyPr/>
          <a:lstStyle/>
          <a:p>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480000" y="1800005"/>
            <a:ext cx="6367842"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5"/>
            <a:endParaRPr lang="en-GB" sz="1800">
              <a:solidFill>
                <a:prstClr val="white"/>
              </a:solidFill>
            </a:endParaRPr>
          </a:p>
        </p:txBody>
      </p:sp>
      <p:sp>
        <p:nvSpPr>
          <p:cNvPr id="4" name="Text Placeholder 3"/>
          <p:cNvSpPr>
            <a:spLocks noGrp="1"/>
          </p:cNvSpPr>
          <p:nvPr>
            <p:ph type="body" sz="quarter" idx="33" hasCustomPrompt="1"/>
          </p:nvPr>
        </p:nvSpPr>
        <p:spPr>
          <a:xfrm>
            <a:off x="480002" y="214368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40"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9"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80002" y="2877928"/>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40"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9"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80002" y="361217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40"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9"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80002" y="4346418"/>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40"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9"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80002" y="5080663"/>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40"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9"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80002" y="5814910"/>
            <a:ext cx="988484" cy="396000"/>
          </a:xfrm>
        </p:spPr>
        <p:txBody>
          <a:bodyPr/>
          <a:lstStyle>
            <a:lvl1pPr>
              <a:defRPr sz="2800" b="1">
                <a:solidFill>
                  <a:srgbClr val="0092CC"/>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40"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9"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0753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B2F59-56DC-49B1-9A33-AF93A36A43E2}"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2219398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endParaRPr lang="en-GB">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80000" y="6293653"/>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6"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173205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37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3"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 name="Subtitle 2"/>
          <p:cNvSpPr>
            <a:spLocks noGrp="1"/>
          </p:cNvSpPr>
          <p:nvPr>
            <p:ph type="subTitle" idx="1" hasCustomPrompt="1"/>
          </p:nvPr>
        </p:nvSpPr>
        <p:spPr bwMode="gray">
          <a:xfrm>
            <a:off x="5" y="4482003"/>
            <a:ext cx="12191999" cy="1656000"/>
          </a:xfrm>
          <a:solidFill>
            <a:schemeClr val="tx2">
              <a:alpha val="90000"/>
            </a:schemeClr>
          </a:solidFill>
        </p:spPr>
        <p:txBody>
          <a:bodyPr lIns="360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185" indent="0" algn="ctr">
              <a:buNone/>
              <a:defRPr sz="2000"/>
            </a:lvl2pPr>
            <a:lvl3pPr marL="914370" indent="0" algn="ctr">
              <a:buNone/>
              <a:defRPr sz="1800"/>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35" name="Picture Placeholder 8"/>
          <p:cNvSpPr>
            <a:spLocks noGrp="1"/>
          </p:cNvSpPr>
          <p:nvPr>
            <p:ph type="pic" sz="quarter" idx="22" hasCustomPrompt="1"/>
          </p:nvPr>
        </p:nvSpPr>
        <p:spPr bwMode="gray">
          <a:xfrm>
            <a:off x="7460679" y="488563"/>
            <a:ext cx="4230494"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95916"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a:t>
            </a:r>
            <a:br>
              <a:rPr lang="en-GB" noProof="0"/>
            </a:br>
            <a:r>
              <a:rPr lang="en-GB" noProof="0"/>
              <a:t>Master title style</a:t>
            </a:r>
          </a:p>
        </p:txBody>
      </p:sp>
    </p:spTree>
    <p:extLst>
      <p:ext uri="{BB962C8B-B14F-4D97-AF65-F5344CB8AC3E}">
        <p14:creationId xmlns:p14="http://schemas.microsoft.com/office/powerpoint/2010/main" val="1392664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5" indent="0" algn="ctr">
              <a:buNone/>
              <a:defRPr sz="2000"/>
            </a:lvl2pPr>
            <a:lvl3pPr marL="914370" indent="0" algn="ctr">
              <a:buNone/>
              <a:defRPr sz="1800"/>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9BC959-8A77-5449-8152-3CCAD5D63A46}"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3019122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BC959-8A77-5449-8152-3CCAD5D63A46}"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2059658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2"/>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1" cy="1500187"/>
          </a:xfrm>
        </p:spPr>
        <p:txBody>
          <a:bodyPr/>
          <a:lstStyle>
            <a:lvl1pPr marL="0" indent="0">
              <a:buNone/>
              <a:defRPr sz="2400">
                <a:solidFill>
                  <a:schemeClr val="tx1"/>
                </a:solidFill>
              </a:defRPr>
            </a:lvl1pPr>
            <a:lvl2pPr marL="457185" indent="0">
              <a:buNone/>
              <a:defRPr sz="2000">
                <a:solidFill>
                  <a:schemeClr val="tx1">
                    <a:tint val="75000"/>
                  </a:schemeClr>
                </a:solidFill>
              </a:defRPr>
            </a:lvl2pPr>
            <a:lvl3pPr marL="914370" indent="0">
              <a:buNone/>
              <a:defRPr sz="1800">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9BC959-8A77-5449-8152-3CCAD5D63A46}"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1816425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9BC959-8A77-5449-8152-3CCAD5D63A46}"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461386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400" b="1"/>
            </a:lvl1pPr>
            <a:lvl2pPr marL="457185" indent="0">
              <a:buNone/>
              <a:defRPr sz="2000" b="1"/>
            </a:lvl2pPr>
            <a:lvl3pPr marL="914370" indent="0">
              <a:buNone/>
              <a:defRPr sz="1800"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en-US"/>
              <a:t>Edit Master text styles</a:t>
            </a:r>
          </a:p>
        </p:txBody>
      </p:sp>
      <p:sp>
        <p:nvSpPr>
          <p:cNvPr id="4" name="Content Placeholder 3"/>
          <p:cNvSpPr>
            <a:spLocks noGrp="1"/>
          </p:cNvSpPr>
          <p:nvPr>
            <p:ph sz="half" idx="2"/>
          </p:nvPr>
        </p:nvSpPr>
        <p:spPr>
          <a:xfrm>
            <a:off x="839792"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5" indent="0">
              <a:buNone/>
              <a:defRPr sz="2000" b="1"/>
            </a:lvl2pPr>
            <a:lvl3pPr marL="914370" indent="0">
              <a:buNone/>
              <a:defRPr sz="1800"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BC959-8A77-5449-8152-3CCAD5D63A46}"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2674232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BC959-8A77-5449-8152-3CCAD5D63A46}"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1566440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BC959-8A77-5449-8152-3CCAD5D63A46}"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3818557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185" indent="0">
              <a:buNone/>
              <a:defRPr sz="1400"/>
            </a:lvl2pPr>
            <a:lvl3pPr marL="914370" indent="0">
              <a:buNone/>
              <a:defRPr sz="1200"/>
            </a:lvl3pPr>
            <a:lvl4pPr marL="1371555" indent="0">
              <a:buNone/>
              <a:defRPr sz="1000"/>
            </a:lvl4pPr>
            <a:lvl5pPr marL="1828741" indent="0">
              <a:buNone/>
              <a:defRPr sz="1000"/>
            </a:lvl5pPr>
            <a:lvl6pPr marL="2285926" indent="0">
              <a:buNone/>
              <a:defRPr sz="1000"/>
            </a:lvl6pPr>
            <a:lvl7pPr marL="2743111" indent="0">
              <a:buNone/>
              <a:defRPr sz="1000"/>
            </a:lvl7pPr>
            <a:lvl8pPr marL="3200296" indent="0">
              <a:buNone/>
              <a:defRPr sz="1000"/>
            </a:lvl8pPr>
            <a:lvl9pPr marL="365748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9BC959-8A77-5449-8152-3CCAD5D63A46}"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98170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B2F59-56DC-49B1-9A33-AF93A36A43E2}"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42779320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185" indent="0">
              <a:buNone/>
              <a:defRPr sz="1400"/>
            </a:lvl2pPr>
            <a:lvl3pPr marL="914370" indent="0">
              <a:buNone/>
              <a:defRPr sz="1200"/>
            </a:lvl3pPr>
            <a:lvl4pPr marL="1371555" indent="0">
              <a:buNone/>
              <a:defRPr sz="1000"/>
            </a:lvl4pPr>
            <a:lvl5pPr marL="1828741" indent="0">
              <a:buNone/>
              <a:defRPr sz="1000"/>
            </a:lvl5pPr>
            <a:lvl6pPr marL="2285926" indent="0">
              <a:buNone/>
              <a:defRPr sz="1000"/>
            </a:lvl6pPr>
            <a:lvl7pPr marL="2743111" indent="0">
              <a:buNone/>
              <a:defRPr sz="1000"/>
            </a:lvl7pPr>
            <a:lvl8pPr marL="3200296" indent="0">
              <a:buNone/>
              <a:defRPr sz="1000"/>
            </a:lvl8pPr>
            <a:lvl9pPr marL="365748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9BC959-8A77-5449-8152-3CCAD5D63A46}"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2946260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BC959-8A77-5449-8152-3CCAD5D63A46}"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2382317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BC959-8A77-5449-8152-3CCAD5D63A46}"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7DECB-7341-7C43-8F87-4A8D10C8C287}" type="slidenum">
              <a:rPr lang="en-US" smtClean="0"/>
              <a:t>‹#›</a:t>
            </a:fld>
            <a:endParaRPr lang="en-US"/>
          </a:p>
        </p:txBody>
      </p:sp>
    </p:spTree>
    <p:extLst>
      <p:ext uri="{BB962C8B-B14F-4D97-AF65-F5344CB8AC3E}">
        <p14:creationId xmlns:p14="http://schemas.microsoft.com/office/powerpoint/2010/main" val="2830499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3" y="5"/>
            <a:ext cx="12192000" cy="6858000"/>
          </a:xfrm>
          <a:solidFill>
            <a:schemeClr val="bg1"/>
          </a:solidFill>
        </p:spPr>
        <p:txBody>
          <a:bodyPr bIns="1224000" anchor="ctr">
            <a:normAutofit/>
          </a:bodyP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56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4" y="6507006"/>
            <a:ext cx="5971599" cy="247650"/>
          </a:xfrm>
        </p:spPr>
        <p:txBody>
          <a:bodyPr lIns="0" anchor="ctr">
            <a:noAutofit/>
          </a:bodyPr>
          <a:lstStyle>
            <a:lvl1pPr>
              <a:defRPr sz="1334"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9" y="6476048"/>
            <a:ext cx="2195260" cy="247650"/>
          </a:xfrm>
        </p:spPr>
        <p:txBody>
          <a:bodyPr rIns="0" anchor="ctr">
            <a:noAutofit/>
          </a:bodyPr>
          <a:lstStyle>
            <a:lvl1pPr algn="ctr">
              <a:defRPr sz="2133"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8" y="4482012"/>
            <a:ext cx="12191999" cy="1656000"/>
          </a:xfrm>
          <a:solidFill>
            <a:schemeClr val="tx2"/>
          </a:solidFill>
        </p:spPr>
        <p:txBody>
          <a:bodyPr lIns="360000" tIns="360000" rIns="360000" bIns="828000" anchor="b">
            <a:noAutofit/>
          </a:bodyPr>
          <a:lstStyle>
            <a:lvl1pPr marL="0" indent="0" algn="l">
              <a:lnSpc>
                <a:spcPct val="90000"/>
              </a:lnSpc>
              <a:buNone/>
              <a:defRPr sz="3200" b="1">
                <a:solidFill>
                  <a:schemeClr val="bg1"/>
                </a:solidFill>
                <a:latin typeface="+mj-lt"/>
                <a:cs typeface="Arial" panose="020B0604020202020204" pitchFamily="34" charset="0"/>
              </a:defRPr>
            </a:lvl1pPr>
            <a:lvl2pPr marL="609482" indent="0" algn="ctr">
              <a:buNone/>
              <a:defRPr sz="2666"/>
            </a:lvl2pPr>
            <a:lvl3pPr marL="1218965" indent="0" algn="ctr">
              <a:buNone/>
              <a:defRPr sz="2401"/>
            </a:lvl3pPr>
            <a:lvl4pPr marL="1828448" indent="0" algn="ctr">
              <a:buNone/>
              <a:defRPr sz="2133"/>
            </a:lvl4pPr>
            <a:lvl5pPr marL="2437930" indent="0" algn="ctr">
              <a:buNone/>
              <a:defRPr sz="2133"/>
            </a:lvl5pPr>
            <a:lvl6pPr marL="3047413" indent="0" algn="ctr">
              <a:buNone/>
              <a:defRPr sz="2133"/>
            </a:lvl6pPr>
            <a:lvl7pPr marL="3656895" indent="0" algn="ctr">
              <a:buNone/>
              <a:defRPr sz="2133"/>
            </a:lvl7pPr>
            <a:lvl8pPr marL="4266378" indent="0" algn="ctr">
              <a:buNone/>
              <a:defRPr sz="2133"/>
            </a:lvl8pPr>
            <a:lvl9pPr marL="4875861" indent="0" algn="ctr">
              <a:buNone/>
              <a:defRPr sz="2133"/>
            </a:lvl9pPr>
          </a:lstStyle>
          <a:p>
            <a:r>
              <a:rPr lang="en-GB" noProof="0"/>
              <a:t>Click to edit Master subtitle style</a:t>
            </a:r>
          </a:p>
        </p:txBody>
      </p:sp>
      <p:sp>
        <p:nvSpPr>
          <p:cNvPr id="62" name="Text Placeholder 35"/>
          <p:cNvSpPr>
            <a:spLocks noGrp="1"/>
          </p:cNvSpPr>
          <p:nvPr>
            <p:ph type="body" sz="quarter" idx="15" hasCustomPrompt="1"/>
          </p:nvPr>
        </p:nvSpPr>
        <p:spPr>
          <a:xfrm>
            <a:off x="480001" y="5440864"/>
            <a:ext cx="11211172" cy="288000"/>
          </a:xfrm>
          <a:noFill/>
        </p:spPr>
        <p:txBody>
          <a:bodyPr lIns="0" rIns="90000">
            <a:noAutofit/>
          </a:bodyPr>
          <a:lstStyle>
            <a:lvl1pPr algn="l">
              <a:defRPr sz="2133"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83" y="485195"/>
            <a:ext cx="4230495"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33">
                <a:solidFill>
                  <a:schemeClr val="bg1"/>
                </a:solidFill>
              </a:defRPr>
            </a:lvl1pPr>
          </a:lstStyle>
          <a:p>
            <a:r>
              <a:rPr lang="en-GB" noProof="0"/>
              <a:t>.</a:t>
            </a:r>
          </a:p>
        </p:txBody>
      </p:sp>
    </p:spTree>
    <p:extLst>
      <p:ext uri="{BB962C8B-B14F-4D97-AF65-F5344CB8AC3E}">
        <p14:creationId xmlns:p14="http://schemas.microsoft.com/office/powerpoint/2010/main" val="261469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7" y="1800011"/>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4422372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99" y="1800011"/>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6234364" y="1800011"/>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949207484"/>
      </p:ext>
    </p:extLst>
  </p:cSld>
  <p:clrMapOvr>
    <a:masterClrMapping/>
  </p:clrMapOvr>
  <p:extLst>
    <p:ext uri="{DCECCB84-F9BA-43D5-87BE-67443E8EF086}">
      <p15:sldGuideLst xmlns:p15="http://schemas.microsoft.com/office/powerpoint/2012/main">
        <p15:guide id="1" pos="362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9"/>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a:xfrm>
            <a:off x="6234364" y="2160009"/>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999" y="1800008"/>
            <a:ext cx="5472000" cy="252012"/>
          </a:xfrm>
          <a:solidFill>
            <a:srgbClr val="009CDE"/>
          </a:solidFill>
        </p:spPr>
        <p:txBody>
          <a:bodyPr vert="horz" lIns="72000" tIns="18000" rIns="72000" bIns="18000" rtlCol="0" anchor="ctr">
            <a:normAutofit/>
          </a:bodyPr>
          <a:lstStyle>
            <a:lvl1pPr>
              <a:defRPr lang="en-US" sz="1867"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34365" y="1800008"/>
            <a:ext cx="547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934934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9"/>
            <a:ext cx="5472000" cy="1656000"/>
          </a:xfrm>
        </p:spPr>
        <p:txBody>
          <a:bodyPr>
            <a:noAutofit/>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a:xfrm>
            <a:off x="6234364" y="2160009"/>
            <a:ext cx="5472000" cy="1656000"/>
          </a:xfrm>
        </p:spPr>
        <p:txBody>
          <a:bodyPr>
            <a:noAutofit/>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a:xfrm>
            <a:off x="479999" y="1800008"/>
            <a:ext cx="5472000" cy="252012"/>
          </a:xfrm>
          <a:solidFill>
            <a:srgbClr val="009CDE"/>
          </a:solidFill>
        </p:spPr>
        <p:txBody>
          <a:bodyPr vert="horz" lIns="72000" tIns="18000" rIns="72000" bIns="18000" rtlCol="0" anchor="ctr">
            <a:normAutofit/>
          </a:bodyPr>
          <a:lstStyle>
            <a:lvl1pPr>
              <a:defRPr lang="en-US" sz="1867"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34365" y="1800008"/>
            <a:ext cx="547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999" y="4381209"/>
            <a:ext cx="5472000" cy="1656000"/>
          </a:xfrm>
        </p:spPr>
        <p:txBody>
          <a:bodyPr>
            <a:noAutofit/>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a:xfrm>
            <a:off x="6234364" y="4381209"/>
            <a:ext cx="5472000" cy="1656000"/>
          </a:xfrm>
        </p:spPr>
        <p:txBody>
          <a:bodyPr>
            <a:noAutofit/>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a:xfrm>
            <a:off x="479999" y="4039532"/>
            <a:ext cx="5472000" cy="252012"/>
          </a:xfrm>
          <a:solidFill>
            <a:srgbClr val="009CDE"/>
          </a:solidFill>
        </p:spPr>
        <p:txBody>
          <a:bodyPr vert="horz" lIns="72000" tIns="18000" rIns="72000" bIns="18000" rtlCol="0" anchor="ctr">
            <a:normAutofit/>
          </a:bodyPr>
          <a:lstStyle>
            <a:lvl1pPr>
              <a:defRPr lang="en-US" sz="1867"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34365" y="4039532"/>
            <a:ext cx="547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444784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80000" y="2160009"/>
            <a:ext cx="3552000" cy="3877200"/>
          </a:xfrm>
        </p:spPr>
        <p:txBody>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a:xfrm>
            <a:off x="480000" y="1800008"/>
            <a:ext cx="355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17180" y="2160009"/>
            <a:ext cx="3552000" cy="3877200"/>
          </a:xfrm>
        </p:spPr>
        <p:txBody>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a:xfrm>
            <a:off x="4317180" y="1800008"/>
            <a:ext cx="355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54364" y="2160009"/>
            <a:ext cx="3552000" cy="3877200"/>
          </a:xfrm>
        </p:spPr>
        <p:txBody>
          <a:bodyPr/>
          <a:lstStyle>
            <a:lvl1pPr>
              <a:defRPr sz="1867"/>
            </a:lvl1pPr>
            <a:lvl2pPr>
              <a:defRPr sz="1867"/>
            </a:lvl2pPr>
            <a:lvl3pPr>
              <a:defRPr sz="1867"/>
            </a:lvl3pPr>
            <a:lvl4pPr>
              <a:defRPr sz="1867"/>
            </a:lvl4pPr>
            <a:lvl5pPr>
              <a:defRPr sz="1867"/>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a:xfrm>
            <a:off x="8154364" y="1800008"/>
            <a:ext cx="3552000" cy="252012"/>
          </a:xfrm>
          <a:solidFill>
            <a:srgbClr val="009CDE"/>
          </a:solidFill>
        </p:spPr>
        <p:txBody>
          <a:bodyPr vert="horz" lIns="72000" tIns="18000" rIns="72000" bIns="18000" rtlCol="0" anchor="ctr">
            <a:normAutofit/>
          </a:bodyPr>
          <a:lstStyle>
            <a:lvl1pPr>
              <a:defRPr lang="en-US" sz="1867"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0421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11"/>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11"/>
            <a:ext cx="5472000" cy="4237200"/>
          </a:xfrm>
          <a:solidFill>
            <a:schemeClr val="bg1">
              <a:lumMod val="85000"/>
            </a:schemeClr>
          </a:solidFill>
        </p:spPr>
        <p:txBody>
          <a:bodyPr bIns="1980000" anchor="ct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baseline="0">
                <a:solidFill>
                  <a:schemeClr val="bg1"/>
                </a:solidFill>
              </a:defRPr>
            </a:lvl1pPr>
          </a:lstStyle>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p:txBody>
          <a:bodyPr/>
          <a:lstStyle/>
          <a:p>
            <a:endParaRPr lang="en-GB">
              <a:solidFill>
                <a:prstClr val="black"/>
              </a:solidFill>
            </a:endParaRPr>
          </a:p>
        </p:txBody>
      </p:sp>
      <p:sp>
        <p:nvSpPr>
          <p:cNvPr id="9" name="Footer Placeholder 8"/>
          <p:cNvSpPr>
            <a:spLocks noGrp="1"/>
          </p:cNvSpPr>
          <p:nvPr>
            <p:ph type="ftr" sz="quarter" idx="19"/>
          </p:nvPr>
        </p:nvSpPr>
        <p:spPr/>
        <p:txBody>
          <a:bodyPr/>
          <a:lstStyle/>
          <a:p>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3604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B2F59-56DC-49B1-9A33-AF93A36A43E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1456676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11"/>
            <a:ext cx="5472000" cy="4237200"/>
          </a:xfrm>
          <a:solidFill>
            <a:srgbClr val="009CDE"/>
          </a:solidFill>
        </p:spPr>
        <p:txBody>
          <a:bodyPr lIns="144000" tIns="144000" rIns="144000" bIns="144000"/>
          <a:lstStyle>
            <a:lvl1pPr>
              <a:defRPr sz="1867" b="1">
                <a:solidFill>
                  <a:schemeClr val="bg1"/>
                </a:solidFill>
                <a:latin typeface="+mn-lt"/>
              </a:defRPr>
            </a:lvl1pPr>
            <a:lvl2pPr>
              <a:buClr>
                <a:schemeClr val="bg1"/>
              </a:buClr>
              <a:defRPr sz="1867">
                <a:solidFill>
                  <a:schemeClr val="bg1"/>
                </a:solidFill>
                <a:latin typeface="+mn-lt"/>
              </a:defRPr>
            </a:lvl2pPr>
            <a:lvl3pPr>
              <a:buClr>
                <a:schemeClr val="bg1"/>
              </a:buClr>
              <a:defRPr sz="1867">
                <a:solidFill>
                  <a:schemeClr val="bg1"/>
                </a:solidFill>
                <a:latin typeface="+mn-lt"/>
              </a:defRPr>
            </a:lvl3pPr>
            <a:lvl4pPr>
              <a:buClr>
                <a:schemeClr val="bg1"/>
              </a:buClr>
              <a:defRPr sz="1867">
                <a:solidFill>
                  <a:schemeClr val="bg1"/>
                </a:solidFill>
                <a:latin typeface="+mn-lt"/>
              </a:defRPr>
            </a:lvl4pPr>
            <a:lvl5pPr>
              <a:buClr>
                <a:schemeClr val="bg1"/>
              </a:buClr>
              <a:defRPr sz="1867">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11"/>
            <a:ext cx="5472000" cy="4237200"/>
          </a:xfrm>
          <a:solidFill>
            <a:schemeClr val="bg1">
              <a:lumMod val="85000"/>
            </a:schemeClr>
          </a:solidFill>
        </p:spPr>
        <p:txBody>
          <a:bodyPr bIns="1980000" anchor="ct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a:solidFill>
                  <a:schemeClr val="bg1"/>
                </a:solidFill>
              </a:defRPr>
            </a:lvl1pPr>
          </a:lstStyle>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Click on Icon to add picture</a:t>
            </a:r>
          </a:p>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p:txBody>
          <a:bodyPr/>
          <a:lstStyle/>
          <a:p>
            <a:endParaRPr lang="en-GB">
              <a:solidFill>
                <a:prstClr val="black"/>
              </a:solidFill>
            </a:endParaRPr>
          </a:p>
        </p:txBody>
      </p:sp>
      <p:sp>
        <p:nvSpPr>
          <p:cNvPr id="9" name="Footer Placeholder 8"/>
          <p:cNvSpPr>
            <a:spLocks noGrp="1"/>
          </p:cNvSpPr>
          <p:nvPr>
            <p:ph type="ftr" sz="quarter" idx="19"/>
          </p:nvPr>
        </p:nvSpPr>
        <p:spPr/>
        <p:txBody>
          <a:bodyPr/>
          <a:lstStyle/>
          <a:p>
            <a:endParaRPr lang="en-GB">
              <a:solidFill>
                <a:prstClr val="black"/>
              </a:solidFill>
            </a:endParaRPr>
          </a:p>
        </p:txBody>
      </p:sp>
      <p:sp>
        <p:nvSpPr>
          <p:cNvPr id="10" name="Slide Number Placeholder 9"/>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53429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80006" y="1800011"/>
            <a:ext cx="11226363" cy="4237200"/>
          </a:xfrm>
          <a:solidFill>
            <a:schemeClr val="bg1">
              <a:lumMod val="85000"/>
            </a:schemeClr>
          </a:solidFill>
        </p:spPr>
        <p:txBody>
          <a:bodyPr bIns="1980000" anchor="ct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a:solidFill>
                  <a:schemeClr val="bg1"/>
                </a:solidFill>
              </a:defRPr>
            </a:lvl1pPr>
          </a:lstStyle>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p:txBody>
          <a:bodyPr/>
          <a:lstStyle/>
          <a:p>
            <a:endParaRPr lang="en-GB">
              <a:solidFill>
                <a:prstClr val="black"/>
              </a:solidFill>
            </a:endParaRPr>
          </a:p>
        </p:txBody>
      </p:sp>
      <p:sp>
        <p:nvSpPr>
          <p:cNvPr id="4" name="Footer Placeholder 3"/>
          <p:cNvSpPr>
            <a:spLocks noGrp="1"/>
          </p:cNvSpPr>
          <p:nvPr>
            <p:ph type="ftr" sz="quarter" idx="19"/>
          </p:nvPr>
        </p:nvSpPr>
        <p:spPr/>
        <p:txBody>
          <a:bodyPr/>
          <a:lstStyle/>
          <a:p>
            <a:endParaRPr lang="en-GB">
              <a:solidFill>
                <a:prstClr val="black"/>
              </a:solidFill>
            </a:endParaRPr>
          </a:p>
        </p:txBody>
      </p:sp>
      <p:sp>
        <p:nvSpPr>
          <p:cNvPr id="5" name="Slide Number Placeholder 4"/>
          <p:cNvSpPr>
            <a:spLocks noGrp="1"/>
          </p:cNvSpPr>
          <p:nvPr>
            <p:ph type="sldNum" sz="quarter" idx="20"/>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76545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a:noFill/>
        </p:spPr>
        <p:txBody>
          <a:bodyPr/>
          <a:lstStyle/>
          <a:p>
            <a:endParaRPr lang="en-GB">
              <a:solidFill>
                <a:prstClr val="black"/>
              </a:solidFill>
            </a:endParaRPr>
          </a:p>
        </p:txBody>
      </p:sp>
      <p:sp>
        <p:nvSpPr>
          <p:cNvPr id="20" name="Slide Number Placeholder 19"/>
          <p:cNvSpPr>
            <a:spLocks noGrp="1"/>
          </p:cNvSpPr>
          <p:nvPr>
            <p:ph type="sldNum" sz="quarter" idx="16"/>
          </p:nvPr>
        </p:nvSpPr>
        <p:spPr>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a:xfrm>
            <a:off x="480003" y="6293653"/>
            <a:ext cx="11226365" cy="208579"/>
          </a:xfrm>
          <a:noFill/>
        </p:spPr>
        <p:txBody>
          <a:bodyPr anchor="t">
            <a:normAutofit/>
          </a:bodyPr>
          <a:lstStyle>
            <a:lvl1pPr>
              <a:defRPr sz="1067"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a:t>Click to edit Master title style</a:t>
            </a:r>
          </a:p>
        </p:txBody>
      </p:sp>
      <p:sp>
        <p:nvSpPr>
          <p:cNvPr id="15"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a:xfrm>
            <a:off x="480000" y="1800011"/>
            <a:ext cx="11226365" cy="4237200"/>
          </a:xfrm>
          <a:noFill/>
        </p:spPr>
        <p:txBody>
          <a:bodyPr lIns="0" tIns="0" rIns="0" bIns="0"/>
          <a:lstStyle>
            <a:lvl1pPr>
              <a:lnSpc>
                <a:spcPct val="110000"/>
              </a:lnSpc>
              <a:defRPr sz="1867" b="1">
                <a:solidFill>
                  <a:schemeClr val="tx1"/>
                </a:solidFill>
                <a:latin typeface="+mn-lt"/>
              </a:defRPr>
            </a:lvl1pPr>
            <a:lvl2pPr>
              <a:lnSpc>
                <a:spcPct val="110000"/>
              </a:lnSpc>
              <a:defRPr sz="1867">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4134880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5"/>
            <a:ext cx="12192000" cy="6857999"/>
          </a:xfrm>
          <a:solidFill>
            <a:schemeClr val="bg1"/>
          </a:solidFill>
        </p:spPr>
        <p:txBody>
          <a:bodyPr wrap="square" tIns="1980000" bIns="0" anchor="ct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a:solidFill>
                  <a:schemeClr val="accent6"/>
                </a:solidFill>
              </a:defRPr>
            </a:lvl1pPr>
          </a:lstStyle>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Click on Icon to add picture, then arrange object (send to back)</a:t>
            </a:r>
          </a:p>
          <a:p>
            <a:pPr marL="0" marR="0" lvl="0" indent="0" algn="ctr" defTabSz="1218965" rtl="0" eaLnBrk="1" fontAlgn="auto" latinLnBrk="0" hangingPunct="1">
              <a:lnSpc>
                <a:spcPct val="110000"/>
              </a:lnSpc>
              <a:spcBef>
                <a:spcPts val="1334"/>
              </a:spcBef>
              <a:spcAft>
                <a:spcPts val="801"/>
              </a:spcAft>
              <a:buClr>
                <a:schemeClr val="tx1"/>
              </a:buClr>
              <a:buSzPct val="80000"/>
              <a:buFontTx/>
              <a:buNone/>
              <a:tabLst/>
              <a:defRPr/>
            </a:pP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7" y="1800008"/>
            <a:ext cx="4279900" cy="1649446"/>
          </a:xfrm>
          <a:solidFill>
            <a:schemeClr val="tx2">
              <a:alpha val="90000"/>
            </a:schemeClr>
          </a:solidFill>
        </p:spPr>
        <p:txBody>
          <a:bodyPr lIns="360000" tIns="180000" rIns="360000" bIns="180000">
            <a:noAutofit/>
          </a:bodyPr>
          <a:lstStyle>
            <a:lvl1pPr>
              <a:defRPr sz="3733" b="1">
                <a:solidFill>
                  <a:schemeClr val="bg1"/>
                </a:solidFill>
                <a:latin typeface="+mj-lt"/>
              </a:defRPr>
            </a:lvl1pPr>
            <a:lvl2pPr marL="721645" indent="-366113">
              <a:buClr>
                <a:schemeClr val="bg1"/>
              </a:buClr>
              <a:defRPr sz="3733">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solidFill>
                <a:prstClr val="black"/>
              </a:solidFill>
            </a:endParaRP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8" y="371967"/>
            <a:ext cx="26352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33">
                <a:solidFill>
                  <a:schemeClr val="bg1"/>
                </a:solidFill>
              </a:defRPr>
            </a:lvl1pPr>
          </a:lstStyle>
          <a:p>
            <a:r>
              <a:rPr lang="en-GB" noProof="0"/>
              <a:t>.</a:t>
            </a:r>
          </a:p>
        </p:txBody>
      </p:sp>
    </p:spTree>
    <p:extLst>
      <p:ext uri="{BB962C8B-B14F-4D97-AF65-F5344CB8AC3E}">
        <p14:creationId xmlns:p14="http://schemas.microsoft.com/office/powerpoint/2010/main" val="915943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a:solidFill>
                <a:prstClr val="black"/>
              </a:solidFill>
            </a:endParaRPr>
          </a:p>
        </p:txBody>
      </p:sp>
      <p:sp>
        <p:nvSpPr>
          <p:cNvPr id="8" name="Footer Placeholder 7"/>
          <p:cNvSpPr>
            <a:spLocks noGrp="1"/>
          </p:cNvSpPr>
          <p:nvPr>
            <p:ph type="ftr" sz="quarter" idx="31"/>
          </p:nvPr>
        </p:nvSpPr>
        <p:spPr bwMode="gray"/>
        <p:txBody>
          <a:bodyPr/>
          <a:lstStyle/>
          <a:p>
            <a:endParaRPr lang="en-GB">
              <a:solidFill>
                <a:prstClr val="black"/>
              </a:solidFill>
            </a:endParaRPr>
          </a:p>
        </p:txBody>
      </p:sp>
      <p:sp>
        <p:nvSpPr>
          <p:cNvPr id="9" name="Slide Number Placeholder 8"/>
          <p:cNvSpPr>
            <a:spLocks noGrp="1"/>
          </p:cNvSpPr>
          <p:nvPr>
            <p:ph type="sldNum" sz="quarter" idx="3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8" name="Rectangle 27"/>
          <p:cNvSpPr/>
          <p:nvPr userDrawn="1"/>
        </p:nvSpPr>
        <p:spPr bwMode="gray">
          <a:xfrm>
            <a:off x="480005" y="1800005"/>
            <a:ext cx="6367842"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82"/>
            <a:endParaRPr lang="en-GB" sz="2401">
              <a:solidFill>
                <a:prstClr val="white"/>
              </a:solidFill>
            </a:endParaRPr>
          </a:p>
        </p:txBody>
      </p:sp>
      <p:sp>
        <p:nvSpPr>
          <p:cNvPr id="4" name="Text Placeholder 3"/>
          <p:cNvSpPr>
            <a:spLocks noGrp="1"/>
          </p:cNvSpPr>
          <p:nvPr>
            <p:ph type="body" sz="quarter" idx="33" hasCustomPrompt="1"/>
          </p:nvPr>
        </p:nvSpPr>
        <p:spPr>
          <a:xfrm>
            <a:off x="480004" y="2143683"/>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40" y="2143683"/>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44" y="2143683"/>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80004" y="2877928"/>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40" y="2877928"/>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44" y="2877928"/>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80004" y="3612173"/>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40" y="3612173"/>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44" y="3612173"/>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80004" y="4346418"/>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40" y="4346418"/>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44" y="4346418"/>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80004" y="5080663"/>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40" y="5080663"/>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44" y="5080663"/>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80004" y="5814910"/>
            <a:ext cx="988484" cy="396000"/>
          </a:xfrm>
        </p:spPr>
        <p:txBody>
          <a:bodyPr/>
          <a:lstStyle>
            <a:lvl1pPr>
              <a:defRPr sz="3733" b="1">
                <a:solidFill>
                  <a:srgbClr val="0092CC"/>
                </a:solidFill>
                <a:latin typeface="+mj-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40" y="5814910"/>
            <a:ext cx="5140403"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44" y="5814910"/>
            <a:ext cx="4273629" cy="396000"/>
          </a:xfrm>
        </p:spPr>
        <p:txBody>
          <a:bodyPr tIns="144000"/>
          <a:lstStyle>
            <a:lvl1pPr>
              <a:lnSpc>
                <a:spcPct val="100000"/>
              </a:lnSpc>
              <a:spcBef>
                <a:spcPts val="0"/>
              </a:spcBef>
              <a:spcAft>
                <a:spcPts val="0"/>
              </a:spcAft>
              <a:defRPr sz="2133" b="0">
                <a:solidFill>
                  <a:schemeClr val="tx1"/>
                </a:solidFill>
                <a:latin typeface="+mn-lt"/>
              </a:defRPr>
            </a:lvl1pPr>
            <a:lvl2pPr>
              <a:defRPr sz="3733" b="1">
                <a:latin typeface="+mj-lt"/>
              </a:defRPr>
            </a:lvl2pPr>
            <a:lvl3pPr>
              <a:defRPr sz="3733" b="1">
                <a:latin typeface="+mj-lt"/>
              </a:defRPr>
            </a:lvl3pPr>
            <a:lvl4pPr>
              <a:defRPr sz="3733" b="1">
                <a:latin typeface="+mj-lt"/>
              </a:defRPr>
            </a:lvl4pPr>
            <a:lvl5pPr>
              <a:defRPr sz="3733"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89649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endParaRPr lang="en-GB">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80003" y="6293653"/>
            <a:ext cx="11226365" cy="208579"/>
          </a:xfrm>
        </p:spPr>
        <p:txBody>
          <a:bodyPr anchor="t">
            <a:normAutofit/>
          </a:bodyPr>
          <a:lstStyle>
            <a:lvl1pPr>
              <a:defRPr sz="1067"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5" y="1188013"/>
            <a:ext cx="8160000" cy="288925"/>
          </a:xfrm>
        </p:spPr>
        <p:txBody>
          <a:bodyPr lIns="18000" anchor="ctr">
            <a:normAutofit/>
          </a:bodyPr>
          <a:lstStyle>
            <a:lvl1pPr>
              <a:defRPr sz="2133"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747233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5"/>
            <a:ext cx="12192000" cy="6858000"/>
          </a:xfrm>
          <a:solidFill>
            <a:schemeClr val="bg1"/>
          </a:solidFill>
        </p:spPr>
        <p:txBody>
          <a:bodyPr bIns="1980000" anchor="ctr">
            <a:normAutofit/>
          </a:bodyPr>
          <a:lstStyle>
            <a:lvl1pPr marL="0" marR="0" indent="0" algn="ctr" defTabSz="1218965" rtl="0" eaLnBrk="1" fontAlgn="auto" latinLnBrk="0" hangingPunct="1">
              <a:lnSpc>
                <a:spcPct val="110000"/>
              </a:lnSpc>
              <a:spcBef>
                <a:spcPts val="1334"/>
              </a:spcBef>
              <a:spcAft>
                <a:spcPts val="801"/>
              </a:spcAft>
              <a:buClr>
                <a:schemeClr val="tx1"/>
              </a:buClr>
              <a:buSzPct val="80000"/>
              <a:buFontTx/>
              <a:buNone/>
              <a:tabLst/>
              <a:defRPr sz="1867">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4" y="6507006"/>
            <a:ext cx="5971599" cy="247650"/>
          </a:xfrm>
        </p:spPr>
        <p:txBody>
          <a:bodyPr anchor="ctr">
            <a:noAutofit/>
          </a:bodyPr>
          <a:lstStyle>
            <a:lvl1pPr>
              <a:defRPr sz="1334"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 name="Subtitle 2"/>
          <p:cNvSpPr>
            <a:spLocks noGrp="1"/>
          </p:cNvSpPr>
          <p:nvPr>
            <p:ph type="subTitle" idx="1" hasCustomPrompt="1"/>
          </p:nvPr>
        </p:nvSpPr>
        <p:spPr bwMode="gray">
          <a:xfrm>
            <a:off x="8" y="4482011"/>
            <a:ext cx="12191999" cy="1656000"/>
          </a:xfrm>
          <a:solidFill>
            <a:schemeClr val="tx2">
              <a:alpha val="90000"/>
            </a:schemeClr>
          </a:solidFill>
        </p:spPr>
        <p:txBody>
          <a:bodyPr lIns="360000" tIns="216000" rIns="360000" bIns="216000" numCol="3" anchor="t">
            <a:noAutofit/>
          </a:bodyPr>
          <a:lstStyle>
            <a:lvl1pPr marL="0" indent="0" algn="l">
              <a:lnSpc>
                <a:spcPct val="90000"/>
              </a:lnSpc>
              <a:buNone/>
              <a:defRPr sz="1867" b="0">
                <a:solidFill>
                  <a:schemeClr val="bg1"/>
                </a:solidFill>
                <a:latin typeface="+mj-lt"/>
                <a:cs typeface="Arial" panose="020B0604020202020204" pitchFamily="34" charset="0"/>
              </a:defRPr>
            </a:lvl1pPr>
            <a:lvl2pPr marL="609482" indent="0" algn="ctr">
              <a:buNone/>
              <a:defRPr sz="2666"/>
            </a:lvl2pPr>
            <a:lvl3pPr marL="1218965" indent="0" algn="ctr">
              <a:buNone/>
              <a:defRPr sz="2401"/>
            </a:lvl3pPr>
            <a:lvl4pPr marL="1828448" indent="0" algn="ctr">
              <a:buNone/>
              <a:defRPr sz="2133"/>
            </a:lvl4pPr>
            <a:lvl5pPr marL="2437930" indent="0" algn="ctr">
              <a:buNone/>
              <a:defRPr sz="2133"/>
            </a:lvl5pPr>
            <a:lvl6pPr marL="3047413" indent="0" algn="ctr">
              <a:buNone/>
              <a:defRPr sz="2133"/>
            </a:lvl6pPr>
            <a:lvl7pPr marL="3656895" indent="0" algn="ctr">
              <a:buNone/>
              <a:defRPr sz="2133"/>
            </a:lvl7pPr>
            <a:lvl8pPr marL="4266378" indent="0" algn="ctr">
              <a:buNone/>
              <a:defRPr sz="2133"/>
            </a:lvl8pPr>
            <a:lvl9pPr marL="4875861" indent="0" algn="ctr">
              <a:buNone/>
              <a:defRPr sz="2133"/>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35" name="Picture Placeholder 8"/>
          <p:cNvSpPr>
            <a:spLocks noGrp="1"/>
          </p:cNvSpPr>
          <p:nvPr>
            <p:ph type="pic" sz="quarter" idx="22" hasCustomPrompt="1"/>
          </p:nvPr>
        </p:nvSpPr>
        <p:spPr bwMode="gray">
          <a:xfrm>
            <a:off x="7460683" y="488571"/>
            <a:ext cx="4230495"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33">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95919" y="6476048"/>
            <a:ext cx="2195260" cy="247650"/>
          </a:xfrm>
        </p:spPr>
        <p:txBody>
          <a:bodyPr rIns="0" anchor="ctr">
            <a:noAutofit/>
          </a:bodyPr>
          <a:lstStyle>
            <a:lvl1pPr algn="ctr">
              <a:defRPr sz="2133"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360000" tIns="72000" rIns="450000" bIns="180000" anchor="t" anchorCtr="0">
            <a:noAutofit/>
          </a:bodyPr>
          <a:lstStyle>
            <a:lvl1pPr algn="l">
              <a:lnSpc>
                <a:spcPct val="85000"/>
              </a:lnSpc>
              <a:defRPr sz="5600">
                <a:solidFill>
                  <a:srgbClr val="0092CC"/>
                </a:solidFill>
                <a:latin typeface="+mj-lt"/>
              </a:defRPr>
            </a:lvl1pPr>
          </a:lstStyle>
          <a:p>
            <a:r>
              <a:rPr lang="en-GB" noProof="0"/>
              <a:t>Click to edit </a:t>
            </a:r>
            <a:br>
              <a:rPr lang="en-GB" noProof="0"/>
            </a:br>
            <a:r>
              <a:rPr lang="en-GB" noProof="0"/>
              <a:t>Master title style</a:t>
            </a:r>
          </a:p>
        </p:txBody>
      </p:sp>
    </p:spTree>
    <p:extLst>
      <p:ext uri="{BB962C8B-B14F-4D97-AF65-F5344CB8AC3E}">
        <p14:creationId xmlns:p14="http://schemas.microsoft.com/office/powerpoint/2010/main" val="22734692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34"/>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5" y="3886209"/>
            <a:ext cx="8534400" cy="1752600"/>
          </a:xfrm>
        </p:spPr>
        <p:txBody>
          <a:bodyPr/>
          <a:lstStyle>
            <a:lvl1pPr marL="0" indent="0" algn="ctr">
              <a:buNone/>
              <a:defRPr>
                <a:solidFill>
                  <a:schemeClr val="tx1">
                    <a:tint val="75000"/>
                  </a:schemeClr>
                </a:solidFill>
              </a:defRPr>
            </a:lvl1pPr>
            <a:lvl2pPr marL="609482" indent="0" algn="ctr">
              <a:buNone/>
              <a:defRPr>
                <a:solidFill>
                  <a:schemeClr val="tx1">
                    <a:tint val="75000"/>
                  </a:schemeClr>
                </a:solidFill>
              </a:defRPr>
            </a:lvl2pPr>
            <a:lvl3pPr marL="1218965" indent="0" algn="ctr">
              <a:buNone/>
              <a:defRPr>
                <a:solidFill>
                  <a:schemeClr val="tx1">
                    <a:tint val="75000"/>
                  </a:schemeClr>
                </a:solidFill>
              </a:defRPr>
            </a:lvl3pPr>
            <a:lvl4pPr marL="1828448" indent="0" algn="ctr">
              <a:buNone/>
              <a:defRPr>
                <a:solidFill>
                  <a:schemeClr val="tx1">
                    <a:tint val="75000"/>
                  </a:schemeClr>
                </a:solidFill>
              </a:defRPr>
            </a:lvl4pPr>
            <a:lvl5pPr marL="2437930" indent="0" algn="ctr">
              <a:buNone/>
              <a:defRPr>
                <a:solidFill>
                  <a:schemeClr val="tx1">
                    <a:tint val="75000"/>
                  </a:schemeClr>
                </a:solidFill>
              </a:defRPr>
            </a:lvl5pPr>
            <a:lvl6pPr marL="3047413" indent="0" algn="ctr">
              <a:buNone/>
              <a:defRPr>
                <a:solidFill>
                  <a:schemeClr val="tx1">
                    <a:tint val="75000"/>
                  </a:schemeClr>
                </a:solidFill>
              </a:defRPr>
            </a:lvl6pPr>
            <a:lvl7pPr marL="3656895" indent="0" algn="ctr">
              <a:buNone/>
              <a:defRPr>
                <a:solidFill>
                  <a:schemeClr val="tx1">
                    <a:tint val="75000"/>
                  </a:schemeClr>
                </a:solidFill>
              </a:defRPr>
            </a:lvl7pPr>
            <a:lvl8pPr marL="4266378" indent="0" algn="ctr">
              <a:buNone/>
              <a:defRPr>
                <a:solidFill>
                  <a:schemeClr val="tx1">
                    <a:tint val="75000"/>
                  </a:schemeClr>
                </a:solidFill>
              </a:defRPr>
            </a:lvl8pPr>
            <a:lvl9pPr marL="487586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200E039-BCD8-FF45-86D4-2452D1764EBC}"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3265716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200E039-BCD8-FF45-86D4-2452D1764EBC}"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12833530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9"/>
            <a:ext cx="10363200"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666">
                <a:solidFill>
                  <a:schemeClr val="tx1">
                    <a:tint val="75000"/>
                  </a:schemeClr>
                </a:solidFill>
              </a:defRPr>
            </a:lvl1pPr>
            <a:lvl2pPr marL="609482" indent="0">
              <a:buNone/>
              <a:defRPr sz="2401">
                <a:solidFill>
                  <a:schemeClr val="tx1">
                    <a:tint val="75000"/>
                  </a:schemeClr>
                </a:solidFill>
              </a:defRPr>
            </a:lvl2pPr>
            <a:lvl3pPr marL="1218965" indent="0">
              <a:buNone/>
              <a:defRPr sz="2133">
                <a:solidFill>
                  <a:schemeClr val="tx1">
                    <a:tint val="75000"/>
                  </a:schemeClr>
                </a:solidFill>
              </a:defRPr>
            </a:lvl3pPr>
            <a:lvl4pPr marL="1828448" indent="0">
              <a:buNone/>
              <a:defRPr sz="1867">
                <a:solidFill>
                  <a:schemeClr val="tx1">
                    <a:tint val="75000"/>
                  </a:schemeClr>
                </a:solidFill>
              </a:defRPr>
            </a:lvl4pPr>
            <a:lvl5pPr marL="2437930" indent="0">
              <a:buNone/>
              <a:defRPr sz="1867">
                <a:solidFill>
                  <a:schemeClr val="tx1">
                    <a:tint val="75000"/>
                  </a:schemeClr>
                </a:solidFill>
              </a:defRPr>
            </a:lvl5pPr>
            <a:lvl6pPr marL="3047413" indent="0">
              <a:buNone/>
              <a:defRPr sz="1867">
                <a:solidFill>
                  <a:schemeClr val="tx1">
                    <a:tint val="75000"/>
                  </a:schemeClr>
                </a:solidFill>
              </a:defRPr>
            </a:lvl6pPr>
            <a:lvl7pPr marL="3656895" indent="0">
              <a:buNone/>
              <a:defRPr sz="1867">
                <a:solidFill>
                  <a:schemeClr val="tx1">
                    <a:tint val="75000"/>
                  </a:schemeClr>
                </a:solidFill>
              </a:defRPr>
            </a:lvl7pPr>
            <a:lvl8pPr marL="4266378" indent="0">
              <a:buNone/>
              <a:defRPr sz="1867">
                <a:solidFill>
                  <a:schemeClr val="tx1">
                    <a:tint val="75000"/>
                  </a:schemeClr>
                </a:solidFill>
              </a:defRPr>
            </a:lvl8pPr>
            <a:lvl9pPr marL="4875861"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200E039-BCD8-FF45-86D4-2452D1764EBC}"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6364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B2F59-56DC-49B1-9A33-AF93A36A43E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BC72-4E42-4D2C-B4B0-F3E887ADC9F0}" type="slidenum">
              <a:rPr lang="en-US" smtClean="0"/>
              <a:t>‹#›</a:t>
            </a:fld>
            <a:endParaRPr lang="en-US"/>
          </a:p>
        </p:txBody>
      </p:sp>
    </p:spTree>
    <p:extLst>
      <p:ext uri="{BB962C8B-B14F-4D97-AF65-F5344CB8AC3E}">
        <p14:creationId xmlns:p14="http://schemas.microsoft.com/office/powerpoint/2010/main" val="307642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2" y="1600200"/>
            <a:ext cx="5384799" cy="4525963"/>
          </a:xfrm>
        </p:spPr>
        <p:txBody>
          <a:bodyPr/>
          <a:lstStyle>
            <a:lvl1pPr>
              <a:defRPr sz="3733"/>
            </a:lvl1pPr>
            <a:lvl2pPr>
              <a:defRPr sz="3200"/>
            </a:lvl2pPr>
            <a:lvl3pPr>
              <a:defRPr sz="2666"/>
            </a:lvl3pPr>
            <a:lvl4pPr>
              <a:defRPr sz="2401"/>
            </a:lvl4pPr>
            <a:lvl5pPr>
              <a:defRPr sz="2401"/>
            </a:lvl5pPr>
            <a:lvl6pPr>
              <a:defRPr sz="2401"/>
            </a:lvl6pPr>
            <a:lvl7pPr>
              <a:defRPr sz="2401"/>
            </a:lvl7pPr>
            <a:lvl8pPr>
              <a:defRPr sz="2401"/>
            </a:lvl8pPr>
            <a:lvl9pPr>
              <a:defRPr sz="24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3" y="1600200"/>
            <a:ext cx="5384799" cy="4525963"/>
          </a:xfrm>
        </p:spPr>
        <p:txBody>
          <a:bodyPr/>
          <a:lstStyle>
            <a:lvl1pPr>
              <a:defRPr sz="3733"/>
            </a:lvl1pPr>
            <a:lvl2pPr>
              <a:defRPr sz="3200"/>
            </a:lvl2pPr>
            <a:lvl3pPr>
              <a:defRPr sz="2666"/>
            </a:lvl3pPr>
            <a:lvl4pPr>
              <a:defRPr sz="2401"/>
            </a:lvl4pPr>
            <a:lvl5pPr>
              <a:defRPr sz="2401"/>
            </a:lvl5pPr>
            <a:lvl6pPr>
              <a:defRPr sz="2401"/>
            </a:lvl6pPr>
            <a:lvl7pPr>
              <a:defRPr sz="2401"/>
            </a:lvl7pPr>
            <a:lvl8pPr>
              <a:defRPr sz="2401"/>
            </a:lvl8pPr>
            <a:lvl9pPr>
              <a:defRPr sz="24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200E039-BCD8-FF45-86D4-2452D1764EBC}"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18043715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2" y="1535115"/>
            <a:ext cx="5386917" cy="639762"/>
          </a:xfrm>
        </p:spPr>
        <p:txBody>
          <a:bodyPr anchor="b"/>
          <a:lstStyle>
            <a:lvl1pPr marL="0" indent="0">
              <a:buNone/>
              <a:defRPr sz="3200" b="1"/>
            </a:lvl1pPr>
            <a:lvl2pPr marL="609482" indent="0">
              <a:buNone/>
              <a:defRPr sz="2666" b="1"/>
            </a:lvl2pPr>
            <a:lvl3pPr marL="1218965" indent="0">
              <a:buNone/>
              <a:defRPr sz="2401" b="1"/>
            </a:lvl3pPr>
            <a:lvl4pPr marL="1828448" indent="0">
              <a:buNone/>
              <a:defRPr sz="2133" b="1"/>
            </a:lvl4pPr>
            <a:lvl5pPr marL="2437930" indent="0">
              <a:buNone/>
              <a:defRPr sz="2133" b="1"/>
            </a:lvl5pPr>
            <a:lvl6pPr marL="3047413" indent="0">
              <a:buNone/>
              <a:defRPr sz="2133" b="1"/>
            </a:lvl6pPr>
            <a:lvl7pPr marL="3656895" indent="0">
              <a:buNone/>
              <a:defRPr sz="2133" b="1"/>
            </a:lvl7pPr>
            <a:lvl8pPr marL="4266378" indent="0">
              <a:buNone/>
              <a:defRPr sz="2133" b="1"/>
            </a:lvl8pPr>
            <a:lvl9pPr marL="4875861"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200"/>
            </a:lvl1pPr>
            <a:lvl2pPr>
              <a:defRPr sz="2666"/>
            </a:lvl2pPr>
            <a:lvl3pPr>
              <a:defRPr sz="2401"/>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5"/>
            <a:ext cx="5389033" cy="639762"/>
          </a:xfrm>
        </p:spPr>
        <p:txBody>
          <a:bodyPr anchor="b"/>
          <a:lstStyle>
            <a:lvl1pPr marL="0" indent="0">
              <a:buNone/>
              <a:defRPr sz="3200" b="1"/>
            </a:lvl1pPr>
            <a:lvl2pPr marL="609482" indent="0">
              <a:buNone/>
              <a:defRPr sz="2666" b="1"/>
            </a:lvl2pPr>
            <a:lvl3pPr marL="1218965" indent="0">
              <a:buNone/>
              <a:defRPr sz="2401" b="1"/>
            </a:lvl3pPr>
            <a:lvl4pPr marL="1828448" indent="0">
              <a:buNone/>
              <a:defRPr sz="2133" b="1"/>
            </a:lvl4pPr>
            <a:lvl5pPr marL="2437930" indent="0">
              <a:buNone/>
              <a:defRPr sz="2133" b="1"/>
            </a:lvl5pPr>
            <a:lvl6pPr marL="3047413" indent="0">
              <a:buNone/>
              <a:defRPr sz="2133" b="1"/>
            </a:lvl6pPr>
            <a:lvl7pPr marL="3656895" indent="0">
              <a:buNone/>
              <a:defRPr sz="2133" b="1"/>
            </a:lvl7pPr>
            <a:lvl8pPr marL="4266378" indent="0">
              <a:buNone/>
              <a:defRPr sz="2133" b="1"/>
            </a:lvl8pPr>
            <a:lvl9pPr marL="4875861"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6"/>
            </a:lvl2pPr>
            <a:lvl3pPr>
              <a:defRPr sz="2401"/>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200E039-BCD8-FF45-86D4-2452D1764EBC}"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31822948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200E039-BCD8-FF45-86D4-2452D1764EBC}"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11912041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0E039-BCD8-FF45-86D4-2452D1764EBC}"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3108767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666" b="1"/>
            </a:lvl1pPr>
          </a:lstStyle>
          <a:p>
            <a:r>
              <a:rPr lang="en-GB"/>
              <a:t>Click to edit Master title style</a:t>
            </a:r>
            <a:endParaRPr lang="en-US"/>
          </a:p>
        </p:txBody>
      </p:sp>
      <p:sp>
        <p:nvSpPr>
          <p:cNvPr id="3" name="Content Placeholder 2"/>
          <p:cNvSpPr>
            <a:spLocks noGrp="1"/>
          </p:cNvSpPr>
          <p:nvPr>
            <p:ph idx="1"/>
          </p:nvPr>
        </p:nvSpPr>
        <p:spPr>
          <a:xfrm>
            <a:off x="4766733" y="273050"/>
            <a:ext cx="6815668" cy="5853113"/>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4" y="1435100"/>
            <a:ext cx="4011084" cy="4691063"/>
          </a:xfrm>
        </p:spPr>
        <p:txBody>
          <a:bodyPr/>
          <a:lstStyle>
            <a:lvl1pPr marL="0" indent="0">
              <a:buNone/>
              <a:defRPr sz="1867"/>
            </a:lvl1pPr>
            <a:lvl2pPr marL="609482" indent="0">
              <a:buNone/>
              <a:defRPr sz="1600"/>
            </a:lvl2pPr>
            <a:lvl3pPr marL="1218965" indent="0">
              <a:buNone/>
              <a:defRPr sz="1334"/>
            </a:lvl3pPr>
            <a:lvl4pPr marL="1828448" indent="0">
              <a:buNone/>
              <a:defRPr sz="1200"/>
            </a:lvl4pPr>
            <a:lvl5pPr marL="2437930" indent="0">
              <a:buNone/>
              <a:defRPr sz="1200"/>
            </a:lvl5pPr>
            <a:lvl6pPr marL="3047413" indent="0">
              <a:buNone/>
              <a:defRPr sz="1200"/>
            </a:lvl6pPr>
            <a:lvl7pPr marL="3656895" indent="0">
              <a:buNone/>
              <a:defRPr sz="1200"/>
            </a:lvl7pPr>
            <a:lvl8pPr marL="4266378" indent="0">
              <a:buNone/>
              <a:defRPr sz="1200"/>
            </a:lvl8pPr>
            <a:lvl9pPr marL="4875861"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9200E039-BCD8-FF45-86D4-2452D1764EBC}"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3694552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8"/>
          </a:xfrm>
        </p:spPr>
        <p:txBody>
          <a:bodyPr anchor="b"/>
          <a:lstStyle>
            <a:lvl1pPr algn="l">
              <a:defRPr sz="2666"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6"/>
            </a:lvl1pPr>
            <a:lvl2pPr marL="609482" indent="0">
              <a:buNone/>
              <a:defRPr sz="3733"/>
            </a:lvl2pPr>
            <a:lvl3pPr marL="1218965" indent="0">
              <a:buNone/>
              <a:defRPr sz="3200"/>
            </a:lvl3pPr>
            <a:lvl4pPr marL="1828448" indent="0">
              <a:buNone/>
              <a:defRPr sz="2666"/>
            </a:lvl4pPr>
            <a:lvl5pPr marL="2437930" indent="0">
              <a:buNone/>
              <a:defRPr sz="2666"/>
            </a:lvl5pPr>
            <a:lvl6pPr marL="3047413" indent="0">
              <a:buNone/>
              <a:defRPr sz="2666"/>
            </a:lvl6pPr>
            <a:lvl7pPr marL="3656895" indent="0">
              <a:buNone/>
              <a:defRPr sz="2666"/>
            </a:lvl7pPr>
            <a:lvl8pPr marL="4266378" indent="0">
              <a:buNone/>
              <a:defRPr sz="2666"/>
            </a:lvl8pPr>
            <a:lvl9pPr marL="4875861" indent="0">
              <a:buNone/>
              <a:defRPr sz="2666"/>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482" indent="0">
              <a:buNone/>
              <a:defRPr sz="1600"/>
            </a:lvl2pPr>
            <a:lvl3pPr marL="1218965" indent="0">
              <a:buNone/>
              <a:defRPr sz="1334"/>
            </a:lvl3pPr>
            <a:lvl4pPr marL="1828448" indent="0">
              <a:buNone/>
              <a:defRPr sz="1200"/>
            </a:lvl4pPr>
            <a:lvl5pPr marL="2437930" indent="0">
              <a:buNone/>
              <a:defRPr sz="1200"/>
            </a:lvl5pPr>
            <a:lvl6pPr marL="3047413" indent="0">
              <a:buNone/>
              <a:defRPr sz="1200"/>
            </a:lvl6pPr>
            <a:lvl7pPr marL="3656895" indent="0">
              <a:buNone/>
              <a:defRPr sz="1200"/>
            </a:lvl7pPr>
            <a:lvl8pPr marL="4266378" indent="0">
              <a:buNone/>
              <a:defRPr sz="1200"/>
            </a:lvl8pPr>
            <a:lvl9pPr marL="4875861"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9200E039-BCD8-FF45-86D4-2452D1764EBC}"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1966582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200E039-BCD8-FF45-86D4-2452D1764EBC}"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3383936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599" y="274639"/>
            <a:ext cx="8026402"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200E039-BCD8-FF45-86D4-2452D1764EBC}"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D657A-31C9-4749-B2F7-370F04B83477}" type="slidenum">
              <a:rPr lang="en-US" smtClean="0"/>
              <a:t>‹#›</a:t>
            </a:fld>
            <a:endParaRPr lang="en-US"/>
          </a:p>
        </p:txBody>
      </p:sp>
    </p:spTree>
    <p:extLst>
      <p:ext uri="{BB962C8B-B14F-4D97-AF65-F5344CB8AC3E}">
        <p14:creationId xmlns:p14="http://schemas.microsoft.com/office/powerpoint/2010/main" val="967799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419" y="1989418"/>
            <a:ext cx="10515163" cy="1325563"/>
          </a:xfrm>
          <a:prstGeom prst="rect">
            <a:avLst/>
          </a:prstGeom>
        </p:spPr>
        <p:txBody>
          <a:bodyPr/>
          <a:lstStyle>
            <a:lvl1pPr>
              <a:defRPr sz="4800">
                <a:solidFill>
                  <a:schemeClr val="bg1"/>
                </a:solidFill>
                <a:latin typeface="Constantia" panose="02030602050306030303" pitchFamily="18" charset="0"/>
              </a:defRPr>
            </a:lvl1pPr>
          </a:lstStyle>
          <a:p>
            <a:r>
              <a:rPr lang="en-US"/>
              <a:t>Slide Title</a:t>
            </a:r>
            <a:endParaRPr lang="en-GB"/>
          </a:p>
        </p:txBody>
      </p:sp>
    </p:spTree>
    <p:extLst>
      <p:ext uri="{BB962C8B-B14F-4D97-AF65-F5344CB8AC3E}">
        <p14:creationId xmlns:p14="http://schemas.microsoft.com/office/powerpoint/2010/main" val="4186795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419" y="1985309"/>
            <a:ext cx="10515163" cy="1325563"/>
          </a:xfrm>
          <a:prstGeom prst="rect">
            <a:avLst/>
          </a:prstGeom>
        </p:spPr>
        <p:txBody>
          <a:bodyPr/>
          <a:lstStyle>
            <a:lvl1pPr>
              <a:defRPr sz="4800">
                <a:solidFill>
                  <a:schemeClr val="accent2"/>
                </a:solidFill>
                <a:latin typeface="Constantia" panose="02030602050306030303" pitchFamily="18" charset="0"/>
              </a:defRPr>
            </a:lvl1pPr>
          </a:lstStyle>
          <a:p>
            <a:r>
              <a:rPr lang="en-US"/>
              <a:t>Slide Title</a:t>
            </a:r>
            <a:endParaRPr lang="en-GB"/>
          </a:p>
        </p:txBody>
      </p:sp>
    </p:spTree>
    <p:extLst>
      <p:ext uri="{BB962C8B-B14F-4D97-AF65-F5344CB8AC3E}">
        <p14:creationId xmlns:p14="http://schemas.microsoft.com/office/powerpoint/2010/main" val="200658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5.jp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4.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22.png"/><Relationship Id="rId2" Type="http://schemas.openxmlformats.org/officeDocument/2006/relationships/slideLayout" Target="../slideLayouts/slideLayout49.xml"/><Relationship Id="rId16" Type="http://schemas.openxmlformats.org/officeDocument/2006/relationships/image" Target="../media/image2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2.png"/><Relationship Id="rId2" Type="http://schemas.openxmlformats.org/officeDocument/2006/relationships/slideLayout" Target="../slideLayouts/slideLayout74.xml"/><Relationship Id="rId16" Type="http://schemas.openxmlformats.org/officeDocument/2006/relationships/image" Target="../media/image21.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100.xml"/><Relationship Id="rId7"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B2F59-56DC-49B1-9A33-AF93A36A43E2}" type="datetimeFigureOut">
              <a:rPr lang="en-US" smtClean="0"/>
              <a:t>5/8/2020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3BC72-4E42-4D2C-B4B0-F3E887ADC9F0}" type="slidenum">
              <a:rPr lang="en-US" smtClean="0"/>
              <a:t>‹#›</a:t>
            </a:fld>
            <a:endParaRPr lang="en-US"/>
          </a:p>
        </p:txBody>
      </p:sp>
    </p:spTree>
    <p:extLst>
      <p:ext uri="{BB962C8B-B14F-4D97-AF65-F5344CB8AC3E}">
        <p14:creationId xmlns:p14="http://schemas.microsoft.com/office/powerpoint/2010/main" val="690221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5224412"/>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640036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Bildobjekt 23"/>
          <p:cNvPicPr>
            <a:picLocks noChangeAspect="1"/>
          </p:cNvPicPr>
          <p:nvPr/>
        </p:nvPicPr>
        <p:blipFill rotWithShape="1">
          <a:blip r:embed="rId30">
            <a:clrChange>
              <a:clrFrom>
                <a:srgbClr val="F7F7F7"/>
              </a:clrFrom>
              <a:clrTo>
                <a:srgbClr val="F7F7F7">
                  <a:alpha val="0"/>
                </a:srgbClr>
              </a:clrTo>
            </a:clrChange>
          </a:blip>
          <a:srcRect l="7500" t="33472" r="2578" b="22917"/>
          <a:stretch/>
        </p:blipFill>
        <p:spPr>
          <a:xfrm>
            <a:off x="10845744" y="6462788"/>
            <a:ext cx="901812" cy="246020"/>
          </a:xfrm>
          <a:prstGeom prst="rect">
            <a:avLst/>
          </a:prstGeom>
        </p:spPr>
      </p:pic>
      <p:sp>
        <p:nvSpPr>
          <p:cNvPr id="2" name="Platshållare för rubrik 1"/>
          <p:cNvSpPr>
            <a:spLocks noGrp="1"/>
          </p:cNvSpPr>
          <p:nvPr>
            <p:ph type="title"/>
          </p:nvPr>
        </p:nvSpPr>
        <p:spPr>
          <a:xfrm>
            <a:off x="334964" y="333374"/>
            <a:ext cx="10209211" cy="990601"/>
          </a:xfrm>
          <a:prstGeom prst="rect">
            <a:avLst/>
          </a:prstGeom>
        </p:spPr>
        <p:txBody>
          <a:bodyPr vert="horz" lIns="0" tIns="0" rIns="0" bIns="0" rtlCol="0" anchor="b">
            <a:normAutofit/>
          </a:bodyPr>
          <a:lstStyle/>
          <a:p>
            <a:r>
              <a:rPr lang="en-US" noProof="0"/>
              <a:t>Click to add title</a:t>
            </a:r>
          </a:p>
        </p:txBody>
      </p:sp>
      <p:sp>
        <p:nvSpPr>
          <p:cNvPr id="3" name="Platshållare för text 2"/>
          <p:cNvSpPr>
            <a:spLocks noGrp="1"/>
          </p:cNvSpPr>
          <p:nvPr>
            <p:ph type="body" idx="1"/>
          </p:nvPr>
        </p:nvSpPr>
        <p:spPr>
          <a:xfrm>
            <a:off x="334963" y="1808164"/>
            <a:ext cx="11522076" cy="4516436"/>
          </a:xfrm>
          <a:prstGeom prst="rect">
            <a:avLst/>
          </a:prstGeom>
        </p:spPr>
        <p:txBody>
          <a:bodyPr vert="horz" lIns="0" tIns="0" rIns="0" bIns="0" rtlCol="0">
            <a:noAutofit/>
          </a:bodyPr>
          <a:lstStyle/>
          <a:p>
            <a:pPr lvl="0"/>
            <a:r>
              <a:rPr lang="en-US" noProof="0"/>
              <a:t>Click to add text</a:t>
            </a:r>
          </a:p>
          <a:p>
            <a:pPr lvl="1"/>
            <a:r>
              <a:rPr lang="en-US" noProof="0"/>
              <a:t>Level two</a:t>
            </a:r>
          </a:p>
          <a:p>
            <a:pPr lvl="2"/>
            <a:r>
              <a:rPr lang="en-US" noProof="0"/>
              <a:t>Level three</a:t>
            </a:r>
          </a:p>
          <a:p>
            <a:pPr lvl="3"/>
            <a:r>
              <a:rPr lang="en-US" noProof="0"/>
              <a:t>Level four</a:t>
            </a:r>
          </a:p>
          <a:p>
            <a:pPr lvl="4"/>
            <a:r>
              <a:rPr lang="en-US" noProof="0"/>
              <a:t>Level five</a:t>
            </a:r>
          </a:p>
        </p:txBody>
      </p:sp>
      <p:sp>
        <p:nvSpPr>
          <p:cNvPr id="4" name="Platshållare för datum 3"/>
          <p:cNvSpPr>
            <a:spLocks noGrp="1"/>
          </p:cNvSpPr>
          <p:nvPr>
            <p:ph type="dt" sz="half" idx="2"/>
          </p:nvPr>
        </p:nvSpPr>
        <p:spPr>
          <a:xfrm>
            <a:off x="334963" y="6399543"/>
            <a:ext cx="1484487" cy="365125"/>
          </a:xfrm>
          <a:prstGeom prst="rect">
            <a:avLst/>
          </a:prstGeom>
        </p:spPr>
        <p:txBody>
          <a:bodyPr vert="horz" lIns="0" tIns="0" rIns="0" bIns="0" rtlCol="0" anchor="ctr"/>
          <a:lstStyle>
            <a:lvl1pPr algn="l">
              <a:defRPr sz="800">
                <a:solidFill>
                  <a:schemeClr val="tx2"/>
                </a:solidFill>
              </a:defRPr>
            </a:lvl1pPr>
          </a:lstStyle>
          <a:p>
            <a:r>
              <a:rPr lang="en-US" noProof="0"/>
              <a:t>7 May, 2020</a:t>
            </a:r>
          </a:p>
        </p:txBody>
      </p:sp>
      <p:sp>
        <p:nvSpPr>
          <p:cNvPr id="5" name="Platshållare för sidfot 4"/>
          <p:cNvSpPr>
            <a:spLocks noGrp="1"/>
          </p:cNvSpPr>
          <p:nvPr>
            <p:ph type="ftr" sz="quarter" idx="3"/>
          </p:nvPr>
        </p:nvSpPr>
        <p:spPr>
          <a:xfrm>
            <a:off x="2036029" y="6399543"/>
            <a:ext cx="8312657" cy="365125"/>
          </a:xfrm>
          <a:prstGeom prst="rect">
            <a:avLst/>
          </a:prstGeom>
        </p:spPr>
        <p:txBody>
          <a:bodyPr vert="horz" lIns="0" tIns="0" rIns="0" bIns="0" rtlCol="0" anchor="ctr"/>
          <a:lstStyle>
            <a:lvl1pPr algn="ctr">
              <a:defRPr sz="800">
                <a:solidFill>
                  <a:schemeClr val="tx2"/>
                </a:solidFill>
              </a:defRPr>
            </a:lvl1pPr>
          </a:lstStyle>
          <a:p>
            <a:r>
              <a:rPr lang="en-US" noProof="0"/>
              <a:t>Global Handwashing Partnership Webinar </a:t>
            </a:r>
          </a:p>
        </p:txBody>
      </p:sp>
      <p:cxnSp>
        <p:nvCxnSpPr>
          <p:cNvPr id="10" name="Rak koppling 9"/>
          <p:cNvCxnSpPr/>
          <p:nvPr/>
        </p:nvCxnSpPr>
        <p:spPr>
          <a:xfrm>
            <a:off x="334963" y="-4064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ak koppling 10"/>
          <p:cNvCxnSpPr/>
          <p:nvPr/>
        </p:nvCxnSpPr>
        <p:spPr>
          <a:xfrm>
            <a:off x="11858625" y="-4064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ak koppling 12"/>
          <p:cNvCxnSpPr>
            <a:cxnSpLocks/>
          </p:cNvCxnSpPr>
          <p:nvPr/>
        </p:nvCxnSpPr>
        <p:spPr>
          <a:xfrm rot="5400000">
            <a:off x="-287337" y="200025"/>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ak koppling 13"/>
          <p:cNvCxnSpPr>
            <a:cxnSpLocks/>
          </p:cNvCxnSpPr>
          <p:nvPr/>
        </p:nvCxnSpPr>
        <p:spPr>
          <a:xfrm rot="5400000">
            <a:off x="-287337" y="1063625"/>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a:cxnSpLocks/>
          </p:cNvCxnSpPr>
          <p:nvPr/>
        </p:nvCxnSpPr>
        <p:spPr>
          <a:xfrm rot="5400000">
            <a:off x="-287337" y="1674813"/>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ak koppling 15"/>
          <p:cNvCxnSpPr>
            <a:cxnSpLocks/>
          </p:cNvCxnSpPr>
          <p:nvPr/>
        </p:nvCxnSpPr>
        <p:spPr>
          <a:xfrm rot="5400000">
            <a:off x="-287337"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p:nvCxnSpPr>
        <p:spPr>
          <a:xfrm rot="5400000">
            <a:off x="12438063" y="200025"/>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ak koppling 17"/>
          <p:cNvCxnSpPr>
            <a:cxnSpLocks/>
          </p:cNvCxnSpPr>
          <p:nvPr/>
        </p:nvCxnSpPr>
        <p:spPr>
          <a:xfrm rot="5400000">
            <a:off x="12438063" y="1063625"/>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Rak koppling 18"/>
          <p:cNvCxnSpPr>
            <a:cxnSpLocks/>
          </p:cNvCxnSpPr>
          <p:nvPr/>
        </p:nvCxnSpPr>
        <p:spPr>
          <a:xfrm rot="5400000">
            <a:off x="12438063" y="1674813"/>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ak koppling 19"/>
          <p:cNvCxnSpPr>
            <a:cxnSpLocks/>
          </p:cNvCxnSpPr>
          <p:nvPr/>
        </p:nvCxnSpPr>
        <p:spPr>
          <a:xfrm rot="5400000">
            <a:off x="12438063" y="6186446"/>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ak koppling 20"/>
          <p:cNvCxnSpPr/>
          <p:nvPr/>
        </p:nvCxnSpPr>
        <p:spPr>
          <a:xfrm>
            <a:off x="334963"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a:off x="11858625" y="6946900"/>
            <a:ext cx="0" cy="2667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Platshållare för bildnummer 5"/>
          <p:cNvSpPr>
            <a:spLocks noGrp="1"/>
          </p:cNvSpPr>
          <p:nvPr>
            <p:ph type="sldNum" sz="quarter" idx="4"/>
          </p:nvPr>
        </p:nvSpPr>
        <p:spPr>
          <a:xfrm>
            <a:off x="1" y="6399543"/>
            <a:ext cx="247650" cy="365125"/>
          </a:xfrm>
          <a:prstGeom prst="rect">
            <a:avLst/>
          </a:prstGeom>
        </p:spPr>
        <p:txBody>
          <a:bodyPr vert="horz" lIns="0" tIns="0" rIns="0" bIns="0" rtlCol="0" anchor="ctr"/>
          <a:lstStyle>
            <a:lvl1pPr algn="r">
              <a:defRPr sz="800">
                <a:solidFill>
                  <a:schemeClr val="tx2"/>
                </a:solidFill>
              </a:defRPr>
            </a:lvl1pPr>
          </a:lstStyle>
          <a:p>
            <a:fld id="{EBAEE941-5805-4C7A-A1F8-CB0F612EE898}" type="slidenum">
              <a:rPr lang="en-US" noProof="0" smtClean="0"/>
              <a:pPr/>
              <a:t>‹#›</a:t>
            </a:fld>
            <a:endParaRPr lang="en-US" noProof="0"/>
          </a:p>
        </p:txBody>
      </p:sp>
      <p:pic>
        <p:nvPicPr>
          <p:cNvPr id="26" name="Bildobjekt 25" descr="En bild som visar clipart&#10;&#10;Automatiskt genererad beskrivning">
            <a:extLst>
              <a:ext uri="{FF2B5EF4-FFF2-40B4-BE49-F238E27FC236}">
                <a16:creationId xmlns:a16="http://schemas.microsoft.com/office/drawing/2014/main" id="{A6FA44DB-5AA6-49AB-B673-962F072E5955}"/>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706101" y="247904"/>
            <a:ext cx="1157349" cy="782833"/>
          </a:xfrm>
          <a:prstGeom prst="rect">
            <a:avLst/>
          </a:prstGeom>
        </p:spPr>
      </p:pic>
      <p:sp>
        <p:nvSpPr>
          <p:cNvPr id="6" name="MSIPCMContentMarking" descr="{&quot;HashCode&quot;:-45436510,&quot;Placement&quot;:&quot;Footer&quot;}">
            <a:extLst>
              <a:ext uri="{FF2B5EF4-FFF2-40B4-BE49-F238E27FC236}">
                <a16:creationId xmlns:a16="http://schemas.microsoft.com/office/drawing/2014/main" id="{36AE38E5-2B18-4268-AA29-7B894BCD644F}"/>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18009800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p:hf sldNum="0"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600"/>
        </a:spcAft>
        <a:buFont typeface="Wingdings" panose="05000000000000000000" pitchFamily="2" charset="2"/>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2pPr>
      <a:lvl3pPr marL="8096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3pPr>
      <a:lvl4pPr marL="10763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4pPr>
      <a:lvl5pPr marL="1343025" indent="-266700" algn="l" defTabSz="914400" rtl="0" eaLnBrk="1" latinLnBrk="0" hangingPunct="1">
        <a:lnSpc>
          <a:spcPct val="100000"/>
        </a:lnSpc>
        <a:spcBef>
          <a:spcPts val="0"/>
        </a:spcBef>
        <a:spcAft>
          <a:spcPts val="600"/>
        </a:spcAft>
        <a:buFont typeface="Calibri" panose="020F050202020403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210">
          <p15:clr>
            <a:srgbClr val="F26B43"/>
          </p15:clr>
        </p15:guide>
        <p15:guide id="5" orient="horz" pos="754">
          <p15:clr>
            <a:srgbClr val="F26B43"/>
          </p15:clr>
        </p15:guide>
        <p15:guide id="6" orient="horz" pos="1139">
          <p15:clr>
            <a:srgbClr val="F26B43"/>
          </p15:clr>
        </p15:guide>
        <p15:guide id="7" orient="horz" pos="39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105877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999" y="367619"/>
            <a:ext cx="8160000" cy="720000"/>
          </a:xfrm>
          <a:prstGeom prst="rect">
            <a:avLst/>
          </a:prstGeom>
        </p:spPr>
        <p:txBody>
          <a:bodyPr vert="horz" lIns="18000" tIns="0" rIns="360000"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80003" y="180762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gray">
          <a:xfrm>
            <a:off x="480002" y="658820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185"/>
            <a:endParaRPr lang="en-GB">
              <a:solidFill>
                <a:prstClr val="black"/>
              </a:solidFill>
            </a:endParaRPr>
          </a:p>
        </p:txBody>
      </p:sp>
      <p:sp>
        <p:nvSpPr>
          <p:cNvPr id="5" name="Footer Placeholder 4"/>
          <p:cNvSpPr>
            <a:spLocks noGrp="1"/>
          </p:cNvSpPr>
          <p:nvPr>
            <p:ph type="ftr" sz="quarter" idx="3"/>
          </p:nvPr>
        </p:nvSpPr>
        <p:spPr bwMode="gray">
          <a:xfrm>
            <a:off x="1392995" y="6588209"/>
            <a:ext cx="2937270" cy="233466"/>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185"/>
            <a:endParaRPr lang="en-GB">
              <a:solidFill>
                <a:prstClr val="black"/>
              </a:solidFill>
            </a:endParaRPr>
          </a:p>
        </p:txBody>
      </p:sp>
      <p:sp>
        <p:nvSpPr>
          <p:cNvPr id="6" name="Slide Number Placeholder 5"/>
          <p:cNvSpPr>
            <a:spLocks noGrp="1"/>
          </p:cNvSpPr>
          <p:nvPr>
            <p:ph type="sldNum" sz="quarter" idx="4"/>
          </p:nvPr>
        </p:nvSpPr>
        <p:spPr bwMode="gray">
          <a:xfrm>
            <a:off x="11416437" y="6588208"/>
            <a:ext cx="289930"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185"/>
            <a:fld id="{A74CE0EA-F3B5-4684-BA10-C594598FDB9C}" type="slidenum">
              <a:rPr lang="en-GB" smtClean="0">
                <a:solidFill>
                  <a:prstClr val="black"/>
                </a:solidFill>
              </a:rPr>
              <a:pPr defTabSz="457185"/>
              <a:t>‹#›</a:t>
            </a:fld>
            <a:endParaRPr lang="en-GB">
              <a:solidFill>
                <a:prstClr val="black"/>
              </a:solidFill>
            </a:endParaRPr>
          </a:p>
        </p:txBody>
      </p:sp>
      <p:sp>
        <p:nvSpPr>
          <p:cNvPr id="12" name="Rectangle 11"/>
          <p:cNvSpPr/>
          <p:nvPr userDrawn="1"/>
        </p:nvSpPr>
        <p:spPr bwMode="gray">
          <a:xfrm>
            <a:off x="9071164" y="379578"/>
            <a:ext cx="26352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5"/>
            <a:endParaRPr lang="en-GB" sz="1800">
              <a:solidFill>
                <a:prstClr val="white"/>
              </a:solidFill>
            </a:endParaRPr>
          </a:p>
        </p:txBody>
      </p:sp>
      <p:pic>
        <p:nvPicPr>
          <p:cNvPr id="8" name="Picture 7">
            <a:extLst>
              <a:ext uri="{FF2B5EF4-FFF2-40B4-BE49-F238E27FC236}">
                <a16:creationId xmlns:a16="http://schemas.microsoft.com/office/drawing/2014/main" id="{36F030C8-4B00-49C2-8092-AB9463F504D6}"/>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bwMode="auto">
          <a:xfrm>
            <a:off x="9581184" y="969821"/>
            <a:ext cx="1689880" cy="359337"/>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7521107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hdr="0" ftr="0" dt="0"/>
  <p:txStyles>
    <p:titleStyle>
      <a:lvl1pPr algn="l" defTabSz="914370" rtl="0" eaLnBrk="1" latinLnBrk="0" hangingPunct="1">
        <a:lnSpc>
          <a:spcPct val="90000"/>
        </a:lnSpc>
        <a:spcBef>
          <a:spcPct val="0"/>
        </a:spcBef>
        <a:buNone/>
        <a:defRPr sz="2800" b="1" kern="1200">
          <a:solidFill>
            <a:srgbClr val="0092CC"/>
          </a:solidFill>
          <a:latin typeface="+mj-lt"/>
          <a:ea typeface="+mj-ea"/>
          <a:cs typeface="+mj-cs"/>
        </a:defRPr>
      </a:lvl1pPr>
    </p:titleStyle>
    <p:bodyStyle>
      <a:lvl1pPr marL="0" indent="0" algn="l" defTabSz="91437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60351" indent="-179382" algn="l" defTabSz="91437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60" indent="-285740" algn="l" defTabSz="91437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475" indent="-285740" algn="l" defTabSz="91437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23" indent="-358763" algn="l" defTabSz="91437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096" indent="-358763" algn="l" defTabSz="91437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0" rtl="0" eaLnBrk="1" latinLnBrk="0" hangingPunct="1">
        <a:defRPr sz="1800" kern="1200">
          <a:solidFill>
            <a:schemeClr val="tx1"/>
          </a:solidFill>
          <a:latin typeface="+mn-lt"/>
          <a:ea typeface="+mn-ea"/>
          <a:cs typeface="+mn-cs"/>
        </a:defRPr>
      </a:lvl1pPr>
      <a:lvl2pPr marL="457185"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5" algn="l" defTabSz="914370" rtl="0" eaLnBrk="1" latinLnBrk="0" hangingPunct="1">
        <a:defRPr sz="1800" kern="1200">
          <a:solidFill>
            <a:schemeClr val="tx1"/>
          </a:solidFill>
          <a:latin typeface="+mn-lt"/>
          <a:ea typeface="+mn-ea"/>
          <a:cs typeface="+mn-cs"/>
        </a:defRPr>
      </a:lvl4pPr>
      <a:lvl5pPr marL="1828741" algn="l" defTabSz="914370" rtl="0" eaLnBrk="1" latinLnBrk="0" hangingPunct="1">
        <a:defRPr sz="1800" kern="1200">
          <a:solidFill>
            <a:schemeClr val="tx1"/>
          </a:solidFill>
          <a:latin typeface="+mn-lt"/>
          <a:ea typeface="+mn-ea"/>
          <a:cs typeface="+mn-cs"/>
        </a:defRPr>
      </a:lvl5pPr>
      <a:lvl6pPr marL="2285926" algn="l" defTabSz="914370" rtl="0" eaLnBrk="1" latinLnBrk="0" hangingPunct="1">
        <a:defRPr sz="1800" kern="1200">
          <a:solidFill>
            <a:schemeClr val="tx1"/>
          </a:solidFill>
          <a:latin typeface="+mn-lt"/>
          <a:ea typeface="+mn-ea"/>
          <a:cs typeface="+mn-cs"/>
        </a:defRPr>
      </a:lvl6pPr>
      <a:lvl7pPr marL="2743111" algn="l" defTabSz="914370" rtl="0" eaLnBrk="1" latinLnBrk="0" hangingPunct="1">
        <a:defRPr sz="1800" kern="1200">
          <a:solidFill>
            <a:schemeClr val="tx1"/>
          </a:solidFill>
          <a:latin typeface="+mn-lt"/>
          <a:ea typeface="+mn-ea"/>
          <a:cs typeface="+mn-cs"/>
        </a:defRPr>
      </a:lvl7pPr>
      <a:lvl8pPr marL="3200296" algn="l" defTabSz="914370" rtl="0" eaLnBrk="1" latinLnBrk="0" hangingPunct="1">
        <a:defRPr sz="1800" kern="1200">
          <a:solidFill>
            <a:schemeClr val="tx1"/>
          </a:solidFill>
          <a:latin typeface="+mn-lt"/>
          <a:ea typeface="+mn-ea"/>
          <a:cs typeface="+mn-cs"/>
        </a:defRPr>
      </a:lvl8pPr>
      <a:lvl9pPr marL="3657481" algn="l" defTabSz="91437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9"/>
            <a:ext cx="1051560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BC959-8A77-5449-8152-3CCAD5D63A46}" type="datetimeFigureOut">
              <a:rPr lang="en-US" smtClean="0"/>
              <a:t>5/8/2020</a:t>
            </a:fld>
            <a:endParaRPr lang="en-US"/>
          </a:p>
        </p:txBody>
      </p:sp>
      <p:sp>
        <p:nvSpPr>
          <p:cNvPr id="5" name="Footer Placeholder 4"/>
          <p:cNvSpPr>
            <a:spLocks noGrp="1"/>
          </p:cNvSpPr>
          <p:nvPr>
            <p:ph type="ftr" sz="quarter" idx="3"/>
          </p:nvPr>
        </p:nvSpPr>
        <p:spPr>
          <a:xfrm>
            <a:off x="4038603" y="6356354"/>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3"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7DECB-7341-7C43-8F87-4A8D10C8C287}" type="slidenum">
              <a:rPr lang="en-US" smtClean="0"/>
              <a:t>‹#›</a:t>
            </a:fld>
            <a:endParaRPr lang="en-US"/>
          </a:p>
        </p:txBody>
      </p:sp>
    </p:spTree>
    <p:extLst>
      <p:ext uri="{BB962C8B-B14F-4D97-AF65-F5344CB8AC3E}">
        <p14:creationId xmlns:p14="http://schemas.microsoft.com/office/powerpoint/2010/main" val="332519600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8"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0" rtl="0" eaLnBrk="1" latinLnBrk="0" hangingPunct="1">
        <a:defRPr sz="1800" kern="1200">
          <a:solidFill>
            <a:schemeClr val="tx1"/>
          </a:solidFill>
          <a:latin typeface="+mn-lt"/>
          <a:ea typeface="+mn-ea"/>
          <a:cs typeface="+mn-cs"/>
        </a:defRPr>
      </a:lvl1pPr>
      <a:lvl2pPr marL="457185"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5" algn="l" defTabSz="914370" rtl="0" eaLnBrk="1" latinLnBrk="0" hangingPunct="1">
        <a:defRPr sz="1800" kern="1200">
          <a:solidFill>
            <a:schemeClr val="tx1"/>
          </a:solidFill>
          <a:latin typeface="+mn-lt"/>
          <a:ea typeface="+mn-ea"/>
          <a:cs typeface="+mn-cs"/>
        </a:defRPr>
      </a:lvl4pPr>
      <a:lvl5pPr marL="1828741" algn="l" defTabSz="914370" rtl="0" eaLnBrk="1" latinLnBrk="0" hangingPunct="1">
        <a:defRPr sz="1800" kern="1200">
          <a:solidFill>
            <a:schemeClr val="tx1"/>
          </a:solidFill>
          <a:latin typeface="+mn-lt"/>
          <a:ea typeface="+mn-ea"/>
          <a:cs typeface="+mn-cs"/>
        </a:defRPr>
      </a:lvl5pPr>
      <a:lvl6pPr marL="2285926" algn="l" defTabSz="914370" rtl="0" eaLnBrk="1" latinLnBrk="0" hangingPunct="1">
        <a:defRPr sz="1800" kern="1200">
          <a:solidFill>
            <a:schemeClr val="tx1"/>
          </a:solidFill>
          <a:latin typeface="+mn-lt"/>
          <a:ea typeface="+mn-ea"/>
          <a:cs typeface="+mn-cs"/>
        </a:defRPr>
      </a:lvl6pPr>
      <a:lvl7pPr marL="2743111" algn="l" defTabSz="914370" rtl="0" eaLnBrk="1" latinLnBrk="0" hangingPunct="1">
        <a:defRPr sz="1800" kern="1200">
          <a:solidFill>
            <a:schemeClr val="tx1"/>
          </a:solidFill>
          <a:latin typeface="+mn-lt"/>
          <a:ea typeface="+mn-ea"/>
          <a:cs typeface="+mn-cs"/>
        </a:defRPr>
      </a:lvl7pPr>
      <a:lvl8pPr marL="3200296" algn="l" defTabSz="914370" rtl="0" eaLnBrk="1" latinLnBrk="0" hangingPunct="1">
        <a:defRPr sz="1800" kern="1200">
          <a:solidFill>
            <a:schemeClr val="tx1"/>
          </a:solidFill>
          <a:latin typeface="+mn-lt"/>
          <a:ea typeface="+mn-ea"/>
          <a:cs typeface="+mn-cs"/>
        </a:defRPr>
      </a:lvl8pPr>
      <a:lvl9pPr marL="3657481" algn="l" defTabSz="9143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999" y="367627"/>
            <a:ext cx="8160000" cy="720000"/>
          </a:xfrm>
          <a:prstGeom prst="rect">
            <a:avLst/>
          </a:prstGeom>
        </p:spPr>
        <p:txBody>
          <a:bodyPr vert="horz" lIns="18000" tIns="0" rIns="360000"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80007" y="1807629"/>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gray">
          <a:xfrm>
            <a:off x="480004" y="6588208"/>
            <a:ext cx="790002" cy="180000"/>
          </a:xfrm>
          <a:prstGeom prst="rect">
            <a:avLst/>
          </a:prstGeom>
        </p:spPr>
        <p:txBody>
          <a:bodyPr vert="horz" lIns="0" tIns="0" rIns="0" bIns="0" rtlCol="0" anchor="t"/>
          <a:lstStyle>
            <a:lvl1pPr algn="l">
              <a:defRPr sz="1067">
                <a:solidFill>
                  <a:schemeClr val="tx1"/>
                </a:solidFill>
                <a:latin typeface="+mn-lt"/>
                <a:cs typeface="Times New Roman" panose="02020603050405020304" pitchFamily="18" charset="0"/>
              </a:defRPr>
            </a:lvl1pPr>
          </a:lstStyle>
          <a:p>
            <a:pPr defTabSz="609482"/>
            <a:endParaRPr lang="en-GB">
              <a:solidFill>
                <a:prstClr val="black"/>
              </a:solidFill>
            </a:endParaRPr>
          </a:p>
        </p:txBody>
      </p:sp>
      <p:sp>
        <p:nvSpPr>
          <p:cNvPr id="5" name="Footer Placeholder 4"/>
          <p:cNvSpPr>
            <a:spLocks noGrp="1"/>
          </p:cNvSpPr>
          <p:nvPr>
            <p:ph type="ftr" sz="quarter" idx="3"/>
          </p:nvPr>
        </p:nvSpPr>
        <p:spPr bwMode="gray">
          <a:xfrm>
            <a:off x="1392999" y="6588218"/>
            <a:ext cx="2937271" cy="233466"/>
          </a:xfrm>
          <a:prstGeom prst="rect">
            <a:avLst/>
          </a:prstGeom>
        </p:spPr>
        <p:txBody>
          <a:bodyPr vert="horz" lIns="0" tIns="0" rIns="0" bIns="0" rtlCol="0" anchor="t"/>
          <a:lstStyle>
            <a:lvl1pPr algn="l">
              <a:defRPr sz="1067">
                <a:solidFill>
                  <a:schemeClr val="tx1"/>
                </a:solidFill>
                <a:latin typeface="+mn-lt"/>
                <a:cs typeface="Times New Roman" panose="02020603050405020304" pitchFamily="18" charset="0"/>
              </a:defRPr>
            </a:lvl1pPr>
          </a:lstStyle>
          <a:p>
            <a:pPr defTabSz="609482"/>
            <a:endParaRPr lang="en-GB">
              <a:solidFill>
                <a:prstClr val="black"/>
              </a:solidFill>
            </a:endParaRPr>
          </a:p>
        </p:txBody>
      </p:sp>
      <p:sp>
        <p:nvSpPr>
          <p:cNvPr id="6" name="Slide Number Placeholder 5"/>
          <p:cNvSpPr>
            <a:spLocks noGrp="1"/>
          </p:cNvSpPr>
          <p:nvPr>
            <p:ph type="sldNum" sz="quarter" idx="4"/>
          </p:nvPr>
        </p:nvSpPr>
        <p:spPr bwMode="gray">
          <a:xfrm>
            <a:off x="11416439" y="6588208"/>
            <a:ext cx="289932" cy="180000"/>
          </a:xfrm>
          <a:prstGeom prst="rect">
            <a:avLst/>
          </a:prstGeom>
        </p:spPr>
        <p:txBody>
          <a:bodyPr vert="horz" lIns="0" tIns="0" rIns="0" bIns="0" rtlCol="0" anchor="t"/>
          <a:lstStyle>
            <a:lvl1pPr algn="r">
              <a:defRPr sz="1067" b="0">
                <a:solidFill>
                  <a:schemeClr val="tx1"/>
                </a:solidFill>
                <a:latin typeface="+mn-lt"/>
                <a:cs typeface="Times New Roman" panose="02020603050405020304" pitchFamily="18" charset="0"/>
              </a:defRPr>
            </a:lvl1pPr>
          </a:lstStyle>
          <a:p>
            <a:pPr defTabSz="609482"/>
            <a:fld id="{A74CE0EA-F3B5-4684-BA10-C594598FDB9C}" type="slidenum">
              <a:rPr lang="en-GB" smtClean="0">
                <a:solidFill>
                  <a:prstClr val="black"/>
                </a:solidFill>
              </a:rPr>
              <a:pPr defTabSz="609482"/>
              <a:t>‹#›</a:t>
            </a:fld>
            <a:endParaRPr lang="en-GB">
              <a:solidFill>
                <a:prstClr val="black"/>
              </a:solidFill>
            </a:endParaRPr>
          </a:p>
        </p:txBody>
      </p:sp>
      <p:sp>
        <p:nvSpPr>
          <p:cNvPr id="12" name="Rectangle 11"/>
          <p:cNvSpPr/>
          <p:nvPr userDrawn="1"/>
        </p:nvSpPr>
        <p:spPr bwMode="gray">
          <a:xfrm>
            <a:off x="9071168" y="379586"/>
            <a:ext cx="26352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82"/>
            <a:endParaRPr lang="en-GB" sz="2401">
              <a:solidFill>
                <a:prstClr val="white"/>
              </a:solidFill>
            </a:endParaRPr>
          </a:p>
        </p:txBody>
      </p:sp>
      <p:pic>
        <p:nvPicPr>
          <p:cNvPr id="8" name="Picture 7">
            <a:extLst>
              <a:ext uri="{FF2B5EF4-FFF2-40B4-BE49-F238E27FC236}">
                <a16:creationId xmlns:a16="http://schemas.microsoft.com/office/drawing/2014/main" id="{36F030C8-4B00-49C2-8092-AB9463F504D6}"/>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bwMode="auto">
          <a:xfrm>
            <a:off x="9581187" y="969821"/>
            <a:ext cx="1689880" cy="359337"/>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23005030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lvl1pPr algn="l" defTabSz="1218965" rtl="0" eaLnBrk="1" latinLnBrk="0" hangingPunct="1">
        <a:lnSpc>
          <a:spcPct val="90000"/>
        </a:lnSpc>
        <a:spcBef>
          <a:spcPct val="0"/>
        </a:spcBef>
        <a:buNone/>
        <a:defRPr sz="3733" b="1" kern="1200">
          <a:solidFill>
            <a:srgbClr val="0092CC"/>
          </a:solidFill>
          <a:latin typeface="+mj-lt"/>
          <a:ea typeface="+mj-ea"/>
          <a:cs typeface="+mj-cs"/>
        </a:defRPr>
      </a:lvl1pPr>
    </p:titleStyle>
    <p:bodyStyle>
      <a:lvl1pPr marL="0" indent="0" algn="l" defTabSz="1218965" rtl="0" eaLnBrk="1" latinLnBrk="0" hangingPunct="1">
        <a:lnSpc>
          <a:spcPct val="110000"/>
        </a:lnSpc>
        <a:spcBef>
          <a:spcPts val="1334"/>
        </a:spcBef>
        <a:spcAft>
          <a:spcPts val="801"/>
        </a:spcAft>
        <a:buClr>
          <a:schemeClr val="tx1"/>
        </a:buClr>
        <a:buSzPct val="80000"/>
        <a:buFontTx/>
        <a:buNone/>
        <a:defRPr sz="1867" b="0" kern="1200">
          <a:solidFill>
            <a:schemeClr val="tx1"/>
          </a:solidFill>
          <a:latin typeface="+mn-lt"/>
          <a:ea typeface="+mn-ea"/>
          <a:cs typeface="Times New Roman" panose="02020603050405020304" pitchFamily="18" charset="0"/>
        </a:defRPr>
      </a:lvl1pPr>
      <a:lvl2pPr marL="480391" indent="-239138" algn="l" defTabSz="1218965" rtl="0" eaLnBrk="1" latinLnBrk="0" hangingPunct="1">
        <a:lnSpc>
          <a:spcPct val="110000"/>
        </a:lnSpc>
        <a:spcBef>
          <a:spcPts val="667"/>
        </a:spcBef>
        <a:spcAft>
          <a:spcPts val="801"/>
        </a:spcAft>
        <a:buClr>
          <a:schemeClr val="tx1"/>
        </a:buClr>
        <a:buSzPct val="100000"/>
        <a:buFont typeface="Arial" panose="020B0604020202020204" pitchFamily="34" charset="0"/>
        <a:buChar char="•"/>
        <a:defRPr sz="1867" kern="1200">
          <a:solidFill>
            <a:schemeClr val="tx1"/>
          </a:solidFill>
          <a:latin typeface="+mn-lt"/>
          <a:ea typeface="+mn-ea"/>
          <a:cs typeface="+mn-cs"/>
        </a:defRPr>
      </a:lvl2pPr>
      <a:lvl3pPr marL="1102569" indent="-380926" algn="l" defTabSz="1218965" rtl="0" eaLnBrk="1" latinLnBrk="0" hangingPunct="1">
        <a:lnSpc>
          <a:spcPct val="110000"/>
        </a:lnSpc>
        <a:spcBef>
          <a:spcPts val="667"/>
        </a:spcBef>
        <a:spcAft>
          <a:spcPts val="801"/>
        </a:spcAft>
        <a:buClr>
          <a:schemeClr val="tx1"/>
        </a:buClr>
        <a:buSzPct val="100000"/>
        <a:buFont typeface="Arial" panose="020B0604020202020204" pitchFamily="34" charset="0"/>
        <a:buChar char="•"/>
        <a:defRPr sz="1867" kern="1200">
          <a:solidFill>
            <a:schemeClr val="tx1"/>
          </a:solidFill>
          <a:latin typeface="+mn-lt"/>
          <a:ea typeface="+mn-ea"/>
          <a:cs typeface="+mn-cs"/>
        </a:defRPr>
      </a:lvl3pPr>
      <a:lvl4pPr marL="1572381" indent="-380926" algn="l" defTabSz="1218965" rtl="0" eaLnBrk="1" latinLnBrk="0" hangingPunct="1">
        <a:lnSpc>
          <a:spcPct val="110000"/>
        </a:lnSpc>
        <a:spcBef>
          <a:spcPts val="667"/>
        </a:spcBef>
        <a:spcAft>
          <a:spcPts val="801"/>
        </a:spcAft>
        <a:buClr>
          <a:schemeClr val="tx1"/>
        </a:buClr>
        <a:buSzPct val="100000"/>
        <a:buFont typeface="Arial" panose="020B0604020202020204" pitchFamily="34" charset="0"/>
        <a:buChar char="•"/>
        <a:defRPr sz="1867" kern="1200">
          <a:solidFill>
            <a:schemeClr val="tx1"/>
          </a:solidFill>
          <a:latin typeface="+mn-lt"/>
          <a:ea typeface="+mn-ea"/>
          <a:cs typeface="+mn-cs"/>
        </a:defRPr>
      </a:lvl4pPr>
      <a:lvl5pPr marL="2154351" indent="-478274" algn="l" defTabSz="1218965" rtl="0" eaLnBrk="1" latinLnBrk="0" hangingPunct="1">
        <a:lnSpc>
          <a:spcPct val="110000"/>
        </a:lnSpc>
        <a:spcBef>
          <a:spcPts val="667"/>
        </a:spcBef>
        <a:spcAft>
          <a:spcPts val="801"/>
        </a:spcAft>
        <a:buClr>
          <a:schemeClr val="tx1"/>
        </a:buClr>
        <a:buSzPct val="100000"/>
        <a:buFont typeface="Arial" panose="020B0604020202020204" pitchFamily="34" charset="0"/>
        <a:buChar char="•"/>
        <a:defRPr sz="1867" kern="1200">
          <a:solidFill>
            <a:schemeClr val="tx1"/>
          </a:solidFill>
          <a:latin typeface="+mn-lt"/>
          <a:ea typeface="+mn-ea"/>
          <a:cs typeface="+mn-cs"/>
        </a:defRPr>
      </a:lvl5pPr>
      <a:lvl6pPr marL="2749021" indent="-478274" algn="l" defTabSz="121896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6pPr>
      <a:lvl7pPr marL="3961637" indent="-304742" algn="l" defTabSz="1218965" rtl="0" eaLnBrk="1" latinLnBrk="0" hangingPunct="1">
        <a:lnSpc>
          <a:spcPct val="90000"/>
        </a:lnSpc>
        <a:spcBef>
          <a:spcPts val="667"/>
        </a:spcBef>
        <a:buFont typeface="Arial" panose="020B0604020202020204" pitchFamily="34" charset="0"/>
        <a:buChar char="•"/>
        <a:defRPr sz="2401" kern="1200">
          <a:solidFill>
            <a:schemeClr val="tx1"/>
          </a:solidFill>
          <a:latin typeface="+mn-lt"/>
          <a:ea typeface="+mn-ea"/>
          <a:cs typeface="+mn-cs"/>
        </a:defRPr>
      </a:lvl7pPr>
      <a:lvl8pPr marL="4571120" indent="-304742" algn="l" defTabSz="1218965" rtl="0" eaLnBrk="1" latinLnBrk="0" hangingPunct="1">
        <a:lnSpc>
          <a:spcPct val="90000"/>
        </a:lnSpc>
        <a:spcBef>
          <a:spcPts val="667"/>
        </a:spcBef>
        <a:buFont typeface="Arial" panose="020B0604020202020204" pitchFamily="34" charset="0"/>
        <a:buChar char="•"/>
        <a:defRPr sz="2401" kern="1200">
          <a:solidFill>
            <a:schemeClr val="tx1"/>
          </a:solidFill>
          <a:latin typeface="+mn-lt"/>
          <a:ea typeface="+mn-ea"/>
          <a:cs typeface="+mn-cs"/>
        </a:defRPr>
      </a:lvl8pPr>
      <a:lvl9pPr marL="5180602" indent="-304742" algn="l" defTabSz="1218965" rtl="0" eaLnBrk="1" latinLnBrk="0" hangingPunct="1">
        <a:lnSpc>
          <a:spcPct val="90000"/>
        </a:lnSpc>
        <a:spcBef>
          <a:spcPts val="667"/>
        </a:spcBef>
        <a:buFont typeface="Arial" panose="020B0604020202020204" pitchFamily="34" charset="0"/>
        <a:buChar char="•"/>
        <a:defRPr sz="2401" kern="1200">
          <a:solidFill>
            <a:schemeClr val="tx1"/>
          </a:solidFill>
          <a:latin typeface="+mn-lt"/>
          <a:ea typeface="+mn-ea"/>
          <a:cs typeface="+mn-cs"/>
        </a:defRPr>
      </a:lvl9pPr>
    </p:bodyStyle>
    <p:otherStyle>
      <a:defPPr>
        <a:defRPr lang="en-US"/>
      </a:defPPr>
      <a:lvl1pPr marL="0" algn="l" defTabSz="1218965" rtl="0" eaLnBrk="1" latinLnBrk="0" hangingPunct="1">
        <a:defRPr sz="2401" kern="1200">
          <a:solidFill>
            <a:schemeClr val="tx1"/>
          </a:solidFill>
          <a:latin typeface="+mn-lt"/>
          <a:ea typeface="+mn-ea"/>
          <a:cs typeface="+mn-cs"/>
        </a:defRPr>
      </a:lvl1pPr>
      <a:lvl2pPr marL="609482" algn="l" defTabSz="1218965" rtl="0" eaLnBrk="1" latinLnBrk="0" hangingPunct="1">
        <a:defRPr sz="2401" kern="1200">
          <a:solidFill>
            <a:schemeClr val="tx1"/>
          </a:solidFill>
          <a:latin typeface="+mn-lt"/>
          <a:ea typeface="+mn-ea"/>
          <a:cs typeface="+mn-cs"/>
        </a:defRPr>
      </a:lvl2pPr>
      <a:lvl3pPr marL="1218965" algn="l" defTabSz="1218965" rtl="0" eaLnBrk="1" latinLnBrk="0" hangingPunct="1">
        <a:defRPr sz="2401" kern="1200">
          <a:solidFill>
            <a:schemeClr val="tx1"/>
          </a:solidFill>
          <a:latin typeface="+mn-lt"/>
          <a:ea typeface="+mn-ea"/>
          <a:cs typeface="+mn-cs"/>
        </a:defRPr>
      </a:lvl3pPr>
      <a:lvl4pPr marL="1828448" algn="l" defTabSz="1218965" rtl="0" eaLnBrk="1" latinLnBrk="0" hangingPunct="1">
        <a:defRPr sz="2401" kern="1200">
          <a:solidFill>
            <a:schemeClr val="tx1"/>
          </a:solidFill>
          <a:latin typeface="+mn-lt"/>
          <a:ea typeface="+mn-ea"/>
          <a:cs typeface="+mn-cs"/>
        </a:defRPr>
      </a:lvl4pPr>
      <a:lvl5pPr marL="2437930" algn="l" defTabSz="1218965" rtl="0" eaLnBrk="1" latinLnBrk="0" hangingPunct="1">
        <a:defRPr sz="2401" kern="1200">
          <a:solidFill>
            <a:schemeClr val="tx1"/>
          </a:solidFill>
          <a:latin typeface="+mn-lt"/>
          <a:ea typeface="+mn-ea"/>
          <a:cs typeface="+mn-cs"/>
        </a:defRPr>
      </a:lvl5pPr>
      <a:lvl6pPr marL="3047413" algn="l" defTabSz="1218965" rtl="0" eaLnBrk="1" latinLnBrk="0" hangingPunct="1">
        <a:defRPr sz="2401" kern="1200">
          <a:solidFill>
            <a:schemeClr val="tx1"/>
          </a:solidFill>
          <a:latin typeface="+mn-lt"/>
          <a:ea typeface="+mn-ea"/>
          <a:cs typeface="+mn-cs"/>
        </a:defRPr>
      </a:lvl6pPr>
      <a:lvl7pPr marL="3656895" algn="l" defTabSz="1218965" rtl="0" eaLnBrk="1" latinLnBrk="0" hangingPunct="1">
        <a:defRPr sz="2401" kern="1200">
          <a:solidFill>
            <a:schemeClr val="tx1"/>
          </a:solidFill>
          <a:latin typeface="+mn-lt"/>
          <a:ea typeface="+mn-ea"/>
          <a:cs typeface="+mn-cs"/>
        </a:defRPr>
      </a:lvl7pPr>
      <a:lvl8pPr marL="4266378" algn="l" defTabSz="1218965" rtl="0" eaLnBrk="1" latinLnBrk="0" hangingPunct="1">
        <a:defRPr sz="2401" kern="1200">
          <a:solidFill>
            <a:schemeClr val="tx1"/>
          </a:solidFill>
          <a:latin typeface="+mn-lt"/>
          <a:ea typeface="+mn-ea"/>
          <a:cs typeface="+mn-cs"/>
        </a:defRPr>
      </a:lvl8pPr>
      <a:lvl9pPr marL="4875861" algn="l" defTabSz="1218965" rtl="0" eaLnBrk="1" latinLnBrk="0" hangingPunct="1">
        <a:defRPr sz="24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3621">
          <p15:clr>
            <a:srgbClr val="F26B43"/>
          </p15:clr>
        </p15:guide>
        <p15:guide id="4" pos="284">
          <p15:clr>
            <a:srgbClr val="F26B43"/>
          </p15:clr>
        </p15:guide>
        <p15:guide id="5" pos="6957">
          <p15:clr>
            <a:srgbClr val="F26B43"/>
          </p15:clr>
        </p15:guide>
        <p15:guide id="6" pos="3695">
          <p15:clr>
            <a:srgbClr val="F26B43"/>
          </p15:clr>
        </p15:guide>
        <p15:guide id="7" pos="354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47"/>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2"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5" y="6356359"/>
            <a:ext cx="2844801"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200E039-BCD8-FF45-86D4-2452D1764EBC}" type="datetimeFigureOut">
              <a:rPr lang="en-US" smtClean="0"/>
              <a:t>5/8/2020</a:t>
            </a:fld>
            <a:endParaRPr lang="en-US"/>
          </a:p>
        </p:txBody>
      </p:sp>
      <p:sp>
        <p:nvSpPr>
          <p:cNvPr id="5" name="Footer Placeholder 4"/>
          <p:cNvSpPr>
            <a:spLocks noGrp="1"/>
          </p:cNvSpPr>
          <p:nvPr>
            <p:ph type="ftr" sz="quarter" idx="3"/>
          </p:nvPr>
        </p:nvSpPr>
        <p:spPr>
          <a:xfrm>
            <a:off x="4165605" y="6356359"/>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4" y="6356359"/>
            <a:ext cx="2844801"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DD657A-31C9-4749-B2F7-370F04B83477}" type="slidenum">
              <a:rPr lang="en-US" smtClean="0"/>
              <a:t>‹#›</a:t>
            </a:fld>
            <a:endParaRPr lang="en-US"/>
          </a:p>
        </p:txBody>
      </p:sp>
    </p:spTree>
    <p:extLst>
      <p:ext uri="{BB962C8B-B14F-4D97-AF65-F5344CB8AC3E}">
        <p14:creationId xmlns:p14="http://schemas.microsoft.com/office/powerpoint/2010/main" val="294085117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609482" rtl="0" eaLnBrk="1" latinLnBrk="0" hangingPunct="1">
        <a:spcBef>
          <a:spcPct val="0"/>
        </a:spcBef>
        <a:buNone/>
        <a:defRPr sz="5866" kern="1200">
          <a:solidFill>
            <a:schemeClr val="tx1"/>
          </a:solidFill>
          <a:latin typeface="+mj-lt"/>
          <a:ea typeface="+mj-ea"/>
          <a:cs typeface="+mj-cs"/>
        </a:defRPr>
      </a:lvl1pPr>
    </p:titleStyle>
    <p:bodyStyle>
      <a:lvl1pPr marL="457112" indent="-457112" algn="l" defTabSz="609482" rtl="0" eaLnBrk="1" latinLnBrk="0" hangingPunct="1">
        <a:spcBef>
          <a:spcPct val="20000"/>
        </a:spcBef>
        <a:buFont typeface="Arial"/>
        <a:buChar char="•"/>
        <a:defRPr sz="4266" kern="1200">
          <a:solidFill>
            <a:schemeClr val="tx1"/>
          </a:solidFill>
          <a:latin typeface="+mn-lt"/>
          <a:ea typeface="+mn-ea"/>
          <a:cs typeface="+mn-cs"/>
        </a:defRPr>
      </a:lvl1pPr>
      <a:lvl2pPr marL="990409" indent="-380926" algn="l" defTabSz="609482" rtl="0" eaLnBrk="1" latinLnBrk="0" hangingPunct="1">
        <a:spcBef>
          <a:spcPct val="20000"/>
        </a:spcBef>
        <a:buFont typeface="Arial"/>
        <a:buChar char="–"/>
        <a:defRPr sz="3733" kern="1200">
          <a:solidFill>
            <a:schemeClr val="tx1"/>
          </a:solidFill>
          <a:latin typeface="+mn-lt"/>
          <a:ea typeface="+mn-ea"/>
          <a:cs typeface="+mn-cs"/>
        </a:defRPr>
      </a:lvl2pPr>
      <a:lvl3pPr marL="1523707" indent="-304742" algn="l" defTabSz="609482" rtl="0" eaLnBrk="1" latinLnBrk="0" hangingPunct="1">
        <a:spcBef>
          <a:spcPct val="20000"/>
        </a:spcBef>
        <a:buFont typeface="Arial"/>
        <a:buChar char="•"/>
        <a:defRPr sz="3200" kern="1200">
          <a:solidFill>
            <a:schemeClr val="tx1"/>
          </a:solidFill>
          <a:latin typeface="+mn-lt"/>
          <a:ea typeface="+mn-ea"/>
          <a:cs typeface="+mn-cs"/>
        </a:defRPr>
      </a:lvl3pPr>
      <a:lvl4pPr marL="2133189" indent="-304742" algn="l" defTabSz="609482" rtl="0" eaLnBrk="1" latinLnBrk="0" hangingPunct="1">
        <a:spcBef>
          <a:spcPct val="20000"/>
        </a:spcBef>
        <a:buFont typeface="Arial"/>
        <a:buChar char="–"/>
        <a:defRPr sz="2666" kern="1200">
          <a:solidFill>
            <a:schemeClr val="tx1"/>
          </a:solidFill>
          <a:latin typeface="+mn-lt"/>
          <a:ea typeface="+mn-ea"/>
          <a:cs typeface="+mn-cs"/>
        </a:defRPr>
      </a:lvl4pPr>
      <a:lvl5pPr marL="2742671" indent="-304742" algn="l" defTabSz="609482" rtl="0" eaLnBrk="1" latinLnBrk="0" hangingPunct="1">
        <a:spcBef>
          <a:spcPct val="20000"/>
        </a:spcBef>
        <a:buFont typeface="Arial"/>
        <a:buChar char="»"/>
        <a:defRPr sz="2666" kern="1200">
          <a:solidFill>
            <a:schemeClr val="tx1"/>
          </a:solidFill>
          <a:latin typeface="+mn-lt"/>
          <a:ea typeface="+mn-ea"/>
          <a:cs typeface="+mn-cs"/>
        </a:defRPr>
      </a:lvl5pPr>
      <a:lvl6pPr marL="3352155" indent="-304742" algn="l" defTabSz="609482" rtl="0" eaLnBrk="1" latinLnBrk="0" hangingPunct="1">
        <a:spcBef>
          <a:spcPct val="20000"/>
        </a:spcBef>
        <a:buFont typeface="Arial"/>
        <a:buChar char="•"/>
        <a:defRPr sz="2666" kern="1200">
          <a:solidFill>
            <a:schemeClr val="tx1"/>
          </a:solidFill>
          <a:latin typeface="+mn-lt"/>
          <a:ea typeface="+mn-ea"/>
          <a:cs typeface="+mn-cs"/>
        </a:defRPr>
      </a:lvl6pPr>
      <a:lvl7pPr marL="3961637" indent="-304742" algn="l" defTabSz="609482" rtl="0" eaLnBrk="1" latinLnBrk="0" hangingPunct="1">
        <a:spcBef>
          <a:spcPct val="20000"/>
        </a:spcBef>
        <a:buFont typeface="Arial"/>
        <a:buChar char="•"/>
        <a:defRPr sz="2666" kern="1200">
          <a:solidFill>
            <a:schemeClr val="tx1"/>
          </a:solidFill>
          <a:latin typeface="+mn-lt"/>
          <a:ea typeface="+mn-ea"/>
          <a:cs typeface="+mn-cs"/>
        </a:defRPr>
      </a:lvl7pPr>
      <a:lvl8pPr marL="4571120" indent="-304742" algn="l" defTabSz="609482" rtl="0" eaLnBrk="1" latinLnBrk="0" hangingPunct="1">
        <a:spcBef>
          <a:spcPct val="20000"/>
        </a:spcBef>
        <a:buFont typeface="Arial"/>
        <a:buChar char="•"/>
        <a:defRPr sz="2666" kern="1200">
          <a:solidFill>
            <a:schemeClr val="tx1"/>
          </a:solidFill>
          <a:latin typeface="+mn-lt"/>
          <a:ea typeface="+mn-ea"/>
          <a:cs typeface="+mn-cs"/>
        </a:defRPr>
      </a:lvl8pPr>
      <a:lvl9pPr marL="5180602" indent="-304742" algn="l" defTabSz="609482"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82" rtl="0" eaLnBrk="1" latinLnBrk="0" hangingPunct="1">
        <a:defRPr sz="2401" kern="1200">
          <a:solidFill>
            <a:schemeClr val="tx1"/>
          </a:solidFill>
          <a:latin typeface="+mn-lt"/>
          <a:ea typeface="+mn-ea"/>
          <a:cs typeface="+mn-cs"/>
        </a:defRPr>
      </a:lvl1pPr>
      <a:lvl2pPr marL="609482" algn="l" defTabSz="609482" rtl="0" eaLnBrk="1" latinLnBrk="0" hangingPunct="1">
        <a:defRPr sz="2401" kern="1200">
          <a:solidFill>
            <a:schemeClr val="tx1"/>
          </a:solidFill>
          <a:latin typeface="+mn-lt"/>
          <a:ea typeface="+mn-ea"/>
          <a:cs typeface="+mn-cs"/>
        </a:defRPr>
      </a:lvl2pPr>
      <a:lvl3pPr marL="1218965" algn="l" defTabSz="609482" rtl="0" eaLnBrk="1" latinLnBrk="0" hangingPunct="1">
        <a:defRPr sz="2401" kern="1200">
          <a:solidFill>
            <a:schemeClr val="tx1"/>
          </a:solidFill>
          <a:latin typeface="+mn-lt"/>
          <a:ea typeface="+mn-ea"/>
          <a:cs typeface="+mn-cs"/>
        </a:defRPr>
      </a:lvl3pPr>
      <a:lvl4pPr marL="1828448" algn="l" defTabSz="609482" rtl="0" eaLnBrk="1" latinLnBrk="0" hangingPunct="1">
        <a:defRPr sz="2401" kern="1200">
          <a:solidFill>
            <a:schemeClr val="tx1"/>
          </a:solidFill>
          <a:latin typeface="+mn-lt"/>
          <a:ea typeface="+mn-ea"/>
          <a:cs typeface="+mn-cs"/>
        </a:defRPr>
      </a:lvl4pPr>
      <a:lvl5pPr marL="2437930" algn="l" defTabSz="609482" rtl="0" eaLnBrk="1" latinLnBrk="0" hangingPunct="1">
        <a:defRPr sz="2401" kern="1200">
          <a:solidFill>
            <a:schemeClr val="tx1"/>
          </a:solidFill>
          <a:latin typeface="+mn-lt"/>
          <a:ea typeface="+mn-ea"/>
          <a:cs typeface="+mn-cs"/>
        </a:defRPr>
      </a:lvl5pPr>
      <a:lvl6pPr marL="3047413" algn="l" defTabSz="609482" rtl="0" eaLnBrk="1" latinLnBrk="0" hangingPunct="1">
        <a:defRPr sz="2401" kern="1200">
          <a:solidFill>
            <a:schemeClr val="tx1"/>
          </a:solidFill>
          <a:latin typeface="+mn-lt"/>
          <a:ea typeface="+mn-ea"/>
          <a:cs typeface="+mn-cs"/>
        </a:defRPr>
      </a:lvl6pPr>
      <a:lvl7pPr marL="3656895" algn="l" defTabSz="609482" rtl="0" eaLnBrk="1" latinLnBrk="0" hangingPunct="1">
        <a:defRPr sz="2401" kern="1200">
          <a:solidFill>
            <a:schemeClr val="tx1"/>
          </a:solidFill>
          <a:latin typeface="+mn-lt"/>
          <a:ea typeface="+mn-ea"/>
          <a:cs typeface="+mn-cs"/>
        </a:defRPr>
      </a:lvl7pPr>
      <a:lvl8pPr marL="4266378" algn="l" defTabSz="609482" rtl="0" eaLnBrk="1" latinLnBrk="0" hangingPunct="1">
        <a:defRPr sz="2401" kern="1200">
          <a:solidFill>
            <a:schemeClr val="tx1"/>
          </a:solidFill>
          <a:latin typeface="+mn-lt"/>
          <a:ea typeface="+mn-ea"/>
          <a:cs typeface="+mn-cs"/>
        </a:defRPr>
      </a:lvl8pPr>
      <a:lvl9pPr marL="4875861" algn="l" defTabSz="609482" rtl="0" eaLnBrk="1" latinLnBrk="0" hangingPunct="1">
        <a:defRPr sz="24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7771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hf sldNum="0" hdr="0" ftr="0" dt="0"/>
  <p:txStyles>
    <p:titleStyle>
      <a:lvl1pPr algn="ctr" defTabSz="457200" rtl="0" eaLnBrk="1" latinLnBrk="0" hangingPunct="1">
        <a:spcBef>
          <a:spcPct val="0"/>
        </a:spcBef>
        <a:buNone/>
        <a:defRPr sz="4400" kern="1200" baseline="0">
          <a:solidFill>
            <a:schemeClr val="bg2"/>
          </a:solidFill>
          <a:latin typeface="merriweather"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who-documents-detail/interim-recommendations-on-obligatory-hand-hygiene-against-transmission-of-covid-19" TargetMode="External"/><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hyperlink" Target="https://www.who.int/infection-prevention/tools/hand-hygiene/training_education/en/" TargetMode="External"/><Relationship Id="rId3" Type="http://schemas.openxmlformats.org/officeDocument/2006/relationships/image" Target="../media/image53.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55.tiff"/><Relationship Id="rId5" Type="http://schemas.openxmlformats.org/officeDocument/2006/relationships/image" Target="../media/image5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hyperlink" Target="https://apps.who.int/iris/bitstream/handle/10665/44196/9789241598606_eng.pdf;jsessionid=535108637C3FCB039B3F9B4EB2589809?sequence=1" TargetMode="External"/><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hyperlink" Target="https://www.who.int/infection-prevention/tools/hand-hygiene/evaluation_feedback/en/" TargetMode="External"/><Relationship Id="rId5"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hyperlink" Target="https://www.who.int/infection-prevention/tools/hand-hygiene/workplace_reminders/en/" TargetMode="External"/><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62.png"/><Relationship Id="rId5" Type="http://schemas.openxmlformats.org/officeDocument/2006/relationships/image" Target="../media/image61.tiff"/><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66.png"/><Relationship Id="rId5" Type="http://schemas.openxmlformats.org/officeDocument/2006/relationships/image" Target="../media/image40.png"/><Relationship Id="rId4" Type="http://schemas.openxmlformats.org/officeDocument/2006/relationships/image" Target="../media/image65.tiff"/></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tiff"/><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68.png"/><Relationship Id="rId5" Type="http://schemas.openxmlformats.org/officeDocument/2006/relationships/hyperlink" Target="https://www.who.int/infection-prevention/tools/hand-hygiene/safety_climate/en/" TargetMode="External"/><Relationship Id="rId4" Type="http://schemas.openxmlformats.org/officeDocument/2006/relationships/hyperlink" Target="https://www.dropbox.com/sh/rcw1hn9dnqu1fpl/AAC0qON71SZULyRM3j_Xkd6da?dl=0" TargetMode="External"/><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8" Type="http://schemas.openxmlformats.org/officeDocument/2006/relationships/hyperlink" Target="https://www.who.int/infection-prevention/publications/ipc-components-guidelines/en/" TargetMode="External"/><Relationship Id="rId13" Type="http://schemas.openxmlformats.org/officeDocument/2006/relationships/hyperlink" Target="https://www.who.int/infection-prevention/campaigns/clean-hands/en/" TargetMode="External"/><Relationship Id="rId3" Type="http://schemas.openxmlformats.org/officeDocument/2006/relationships/hyperlink" Target="https://www.who.int/infection-prevention/tools/hand-hygiene/en/" TargetMode="External"/><Relationship Id="rId7" Type="http://schemas.openxmlformats.org/officeDocument/2006/relationships/hyperlink" Target="https://www.who.int/infection-prevention/publications/min-req-IPC-manual/en/" TargetMode="External"/><Relationship Id="rId12" Type="http://schemas.openxmlformats.org/officeDocument/2006/relationships/hyperlink" Target="https://www.who.int/emergencies/diseases/novel-coronavirus-2019/technical-guidance/health-workers" TargetMode="External"/><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hyperlink" Target="https://ipc.ghelearning.org/course/123" TargetMode="External"/><Relationship Id="rId11" Type="http://schemas.openxmlformats.org/officeDocument/2006/relationships/hyperlink" Target="https://www.who.int/health-topics/antimicrobial-resistance" TargetMode="External"/><Relationship Id="rId5" Type="http://schemas.openxmlformats.org/officeDocument/2006/relationships/hyperlink" Target="https://www.wiley.com/en-gb/Hand+Hygiene:+A+Handbook+for+Medical+Professionals-p-9781118846865" TargetMode="External"/><Relationship Id="rId15" Type="http://schemas.openxmlformats.org/officeDocument/2006/relationships/hyperlink" Target="https://www.who.int/docs/default-source/coronaviruse/who-hh-community-campaign-finalv3.pdf?sfvrsn=5f3731ef_2" TargetMode="External"/><Relationship Id="rId10" Type="http://schemas.openxmlformats.org/officeDocument/2006/relationships/hyperlink" Target="https://apps.who.int/iris/rest/bitstreams/1257395/retrieve" TargetMode="External"/><Relationship Id="rId4" Type="http://schemas.openxmlformats.org/officeDocument/2006/relationships/hyperlink" Target="http://www.who.int/gpsc/5may/hand_hygiene_video/en/" TargetMode="External"/><Relationship Id="rId9" Type="http://schemas.openxmlformats.org/officeDocument/2006/relationships/hyperlink" Target="https://www.who.int/infection-prevention/publications/ipc-cc-mis.pdf?ua=1" TargetMode="External"/><Relationship Id="rId14" Type="http://schemas.openxmlformats.org/officeDocument/2006/relationships/hyperlink" Target="https://cleanhandssavelives.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45.xml"/><Relationship Id="rId6" Type="http://schemas.openxmlformats.org/officeDocument/2006/relationships/hyperlink" Target="https://www.who.int/infection-prevention/publications/min-req-IPC-manual/en/" TargetMode="External"/><Relationship Id="rId5" Type="http://schemas.openxmlformats.org/officeDocument/2006/relationships/hyperlink" Target="https://www.who.int/infection-prevention/tools/core-components/en/" TargetMode="Externa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coronavirus/2019-ncov/hcp/non-us-settings/index.html" TargetMode="External"/><Relationship Id="rId2" Type="http://schemas.openxmlformats.org/officeDocument/2006/relationships/image" Target="../media/image89.png"/><Relationship Id="rId1" Type="http://schemas.openxmlformats.org/officeDocument/2006/relationships/slideLayout" Target="../slideLayouts/slideLayout45.xml"/><Relationship Id="rId4" Type="http://schemas.openxmlformats.org/officeDocument/2006/relationships/image" Target="../media/image9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hyperlink" Target="https://t.emailupdates.cdc.gov/r/?id=h1500bdbc,112cd710,11358f95" TargetMode="External"/><Relationship Id="rId2" Type="http://schemas.openxmlformats.org/officeDocument/2006/relationships/hyperlink" Target="https://tools.cdc.gov/CampaignProxyService/subscriptions.aspx" TargetMode="Externa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hyperlink" Target="https://s3.eu-west-2.amazonaws.com/washem-assets-prod/documents/washem_quicktip_handwashingdesign.pdf"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23.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4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s3.eu-west-2.amazonaws.com/washem-assets-prod/documents/washem_quicktip_handwashingdesign.pdf" TargetMode="External"/><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hyperlink" Target="http://www.fountainheadsolution.com/draft/covid19/mobile/index.html" TargetMode="External"/><Relationship Id="rId5" Type="http://schemas.openxmlformats.org/officeDocument/2006/relationships/hyperlink" Target="https://www.washinhcf.org/wp-content/uploads/2019/04/2019_WASH-in-HCF-Practical-Solutions-for-Universal-Access-to-Quality-Care_2April-compressed.pdf" TargetMode="External"/><Relationship Id="rId4" Type="http://schemas.openxmlformats.org/officeDocument/2006/relationships/hyperlink" Target="https://opendocs.ids.ac.uk/opendocs/bitstream/handle/20.500.12413/15241/Handwashing_Compendium_for_Low_Cost_Settings_Edition_1.pdf?sequence=1&amp;isAllowed=y" TargetMode="External"/><Relationship Id="rId9"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hyperlink" Target="https://www.who.int/gpsc/5may/Guide_to_Local_Production.pdf?ua=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M7rR6RZoONA"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45.xml"/><Relationship Id="rId5" Type="http://schemas.openxmlformats.org/officeDocument/2006/relationships/image" Target="../media/image124.png"/><Relationship Id="rId4" Type="http://schemas.openxmlformats.org/officeDocument/2006/relationships/image" Target="../media/image123.jpe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10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100.xml"/><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100.xml"/><Relationship Id="rId4" Type="http://schemas.openxmlformats.org/officeDocument/2006/relationships/image" Target="../media/image141.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3.xml"/><Relationship Id="rId6" Type="http://schemas.openxmlformats.org/officeDocument/2006/relationships/hyperlink" Target="https://www.who.int/infection-prevention/publications/hh_evidence/en/"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100.xml"/><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8" Type="http://schemas.openxmlformats.org/officeDocument/2006/relationships/image" Target="../media/image155.tiff"/><Relationship Id="rId13" Type="http://schemas.openxmlformats.org/officeDocument/2006/relationships/image" Target="../media/image160.tiff"/><Relationship Id="rId3" Type="http://schemas.openxmlformats.org/officeDocument/2006/relationships/hyperlink" Target="http://www.torkglobal.com/" TargetMode="External"/><Relationship Id="rId7" Type="http://schemas.openxmlformats.org/officeDocument/2006/relationships/image" Target="../media/image154.tiff"/><Relationship Id="rId12" Type="http://schemas.openxmlformats.org/officeDocument/2006/relationships/image" Target="../media/image159.tiff"/><Relationship Id="rId2" Type="http://schemas.openxmlformats.org/officeDocument/2006/relationships/notesSlide" Target="../notesSlides/notesSlide49.xml"/><Relationship Id="rId1" Type="http://schemas.openxmlformats.org/officeDocument/2006/relationships/slideLayout" Target="../slideLayouts/slideLayout32.xml"/><Relationship Id="rId6" Type="http://schemas.openxmlformats.org/officeDocument/2006/relationships/image" Target="../media/image153.tiff"/><Relationship Id="rId11" Type="http://schemas.openxmlformats.org/officeDocument/2006/relationships/image" Target="../media/image158.tiff"/><Relationship Id="rId5" Type="http://schemas.openxmlformats.org/officeDocument/2006/relationships/image" Target="../media/image152.tiff"/><Relationship Id="rId10" Type="http://schemas.openxmlformats.org/officeDocument/2006/relationships/image" Target="../media/image157.tiff"/><Relationship Id="rId4" Type="http://schemas.openxmlformats.org/officeDocument/2006/relationships/image" Target="../media/image151.jpeg"/><Relationship Id="rId9" Type="http://schemas.openxmlformats.org/officeDocument/2006/relationships/image" Target="../media/image156.emf"/></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1.xml"/><Relationship Id="rId1" Type="http://schemas.openxmlformats.org/officeDocument/2006/relationships/slideLayout" Target="../slideLayouts/slideLayout104.xml"/><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hyperlink" Target="https://www.who.int/infection-prevention/tools/hand-hygiene/training_education/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hyperlink" Target="https://www.who.int/infection-prevention/tools/hand-hygiene/system_change/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jpeg"/><Relationship Id="rId4" Type="http://schemas.openxmlformats.org/officeDocument/2006/relationships/image" Target="../media/image45.png"/><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B919DD7-8CA9-47F1-B8D0-FF922BCD07AA}"/>
              </a:ext>
            </a:extLst>
          </p:cNvPr>
          <p:cNvSpPr/>
          <p:nvPr/>
        </p:nvSpPr>
        <p:spPr>
          <a:xfrm>
            <a:off x="0" y="2082165"/>
            <a:ext cx="12192000" cy="48101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2A25A-FDF2-40D7-B12A-AAB5B7F4F210}"/>
              </a:ext>
            </a:extLst>
          </p:cNvPr>
          <p:cNvSpPr>
            <a:spLocks noGrp="1"/>
          </p:cNvSpPr>
          <p:nvPr>
            <p:ph type="ctrTitle"/>
          </p:nvPr>
        </p:nvSpPr>
        <p:spPr>
          <a:xfrm>
            <a:off x="820656" y="2639789"/>
            <a:ext cx="10232154" cy="1910271"/>
          </a:xfrm>
        </p:spPr>
        <p:txBody>
          <a:bodyPr>
            <a:normAutofit/>
          </a:bodyPr>
          <a:lstStyle/>
          <a:p>
            <a:pPr algn="l"/>
            <a:r>
              <a:rPr lang="en-US" sz="4000" b="1">
                <a:solidFill>
                  <a:schemeClr val="bg1"/>
                </a:solidFill>
                <a:latin typeface="+mn-lt"/>
                <a:ea typeface="Gadugi" panose="020B0502040204020203" pitchFamily="34" charset="0"/>
              </a:rPr>
              <a:t>Rx Hand Hygiene: Facilitating Clean Hands in Healthcare Facilities During COVID-19 and Beyond</a:t>
            </a:r>
          </a:p>
        </p:txBody>
      </p:sp>
      <p:pic>
        <p:nvPicPr>
          <p:cNvPr id="5" name="Picture 4" descr="A close up of a logo&#10;&#10;Description automatically generated">
            <a:extLst>
              <a:ext uri="{FF2B5EF4-FFF2-40B4-BE49-F238E27FC236}">
                <a16:creationId xmlns:a16="http://schemas.microsoft.com/office/drawing/2014/main" id="{5863453D-04CF-4E99-B45A-039E827D3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225670"/>
            <a:ext cx="2682240" cy="1423229"/>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101D2330-539B-4A45-BC94-B6EF1A887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2630" y="243104"/>
            <a:ext cx="2061210" cy="1619522"/>
          </a:xfrm>
          <a:prstGeom prst="rect">
            <a:avLst/>
          </a:prstGeom>
        </p:spPr>
      </p:pic>
      <p:cxnSp>
        <p:nvCxnSpPr>
          <p:cNvPr id="39" name="Straight Connector 38">
            <a:extLst>
              <a:ext uri="{FF2B5EF4-FFF2-40B4-BE49-F238E27FC236}">
                <a16:creationId xmlns:a16="http://schemas.microsoft.com/office/drawing/2014/main" id="{BDC10B13-0275-48FE-A276-991954DCD304}"/>
              </a:ext>
            </a:extLst>
          </p:cNvPr>
          <p:cNvCxnSpPr/>
          <p:nvPr/>
        </p:nvCxnSpPr>
        <p:spPr>
          <a:xfrm>
            <a:off x="933651" y="4918650"/>
            <a:ext cx="28860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8F113D0B-3BE4-424F-9B02-A60AA6910BBC}"/>
              </a:ext>
            </a:extLst>
          </p:cNvPr>
          <p:cNvSpPr txBox="1">
            <a:spLocks/>
          </p:cNvSpPr>
          <p:nvPr/>
        </p:nvSpPr>
        <p:spPr>
          <a:xfrm>
            <a:off x="820656" y="4983326"/>
            <a:ext cx="7772400" cy="8439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chemeClr val="bg1"/>
                </a:solidFill>
                <a:latin typeface="+mn-lt"/>
              </a:rPr>
              <a:t>May </a:t>
            </a:r>
            <a:r>
              <a:rPr lang="en-US" sz="4000" b="1">
                <a:solidFill>
                  <a:schemeClr val="bg1"/>
                </a:solidFill>
                <a:latin typeface="+mn-lt"/>
                <a:ea typeface="Gadugi" panose="020B0502040204020203" pitchFamily="34" charset="0"/>
              </a:rPr>
              <a:t>2020</a:t>
            </a:r>
          </a:p>
        </p:txBody>
      </p:sp>
    </p:spTree>
    <p:extLst>
      <p:ext uri="{BB962C8B-B14F-4D97-AF65-F5344CB8AC3E}">
        <p14:creationId xmlns:p14="http://schemas.microsoft.com/office/powerpoint/2010/main" val="3433094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BDF00-A376-954E-A782-30572F1F12C0}"/>
              </a:ext>
            </a:extLst>
          </p:cNvPr>
          <p:cNvSpPr>
            <a:spLocks noGrp="1"/>
          </p:cNvSpPr>
          <p:nvPr>
            <p:ph idx="1"/>
          </p:nvPr>
        </p:nvSpPr>
        <p:spPr>
          <a:xfrm>
            <a:off x="632145" y="2069896"/>
            <a:ext cx="5146584" cy="4374967"/>
          </a:xfrm>
        </p:spPr>
        <p:txBody>
          <a:bodyPr/>
          <a:lstStyle/>
          <a:p>
            <a:r>
              <a:rPr lang="en-GB" sz="1800" b="1"/>
              <a:t>Recommendation to Member States to improve hand hygiene practices widely to help prevent the transmission of the COVID-19 virus: </a:t>
            </a:r>
          </a:p>
          <a:p>
            <a:pPr marL="342889" indent="-342889">
              <a:buFont typeface="+mj-lt"/>
              <a:buAutoNum type="arabicPeriod"/>
            </a:pPr>
            <a:r>
              <a:rPr lang="en-GB"/>
              <a:t>Provide universal access to public hand hygiene stations and make their use obligatory on entering and leaving any public or private commercial building and any public transport facility. </a:t>
            </a:r>
          </a:p>
          <a:p>
            <a:pPr marL="342889" indent="-342889">
              <a:buFont typeface="+mj-lt"/>
              <a:buAutoNum type="arabicPeriod"/>
            </a:pPr>
            <a:r>
              <a:rPr lang="en-GB" b="1"/>
              <a:t>Improve access to hand hygiene facilities and practices in health care facilities.</a:t>
            </a:r>
            <a:endParaRPr lang="en-US" b="1"/>
          </a:p>
          <a:p>
            <a:endParaRPr lang="en-US"/>
          </a:p>
        </p:txBody>
      </p:sp>
      <p:sp>
        <p:nvSpPr>
          <p:cNvPr id="4" name="Slide Number Placeholder 3">
            <a:extLst>
              <a:ext uri="{FF2B5EF4-FFF2-40B4-BE49-F238E27FC236}">
                <a16:creationId xmlns:a16="http://schemas.microsoft.com/office/drawing/2014/main" id="{1C3EE52D-C07E-8C44-A402-D2370BE98AFF}"/>
              </a:ext>
            </a:extLst>
          </p:cNvPr>
          <p:cNvSpPr>
            <a:spLocks noGrp="1"/>
          </p:cNvSpPr>
          <p:nvPr>
            <p:ph type="sldNum" sz="quarter" idx="16"/>
          </p:nvPr>
        </p:nvSpPr>
        <p:spPr/>
        <p:txBody>
          <a:bodyPr/>
          <a:lstStyle/>
          <a:p>
            <a:pPr defTabSz="914370">
              <a:defRPr/>
            </a:pPr>
            <a:fld id="{A74CE0EA-F3B5-4684-BA10-C594598FDB9C}" type="slidenum">
              <a:rPr lang="en-GB">
                <a:solidFill>
                  <a:prstClr val="black"/>
                </a:solidFill>
                <a:latin typeface="Arial"/>
              </a:rPr>
              <a:pPr defTabSz="914370">
                <a:defRPr/>
              </a:pPr>
              <a:t>10</a:t>
            </a:fld>
            <a:endParaRPr lang="en-GB">
              <a:solidFill>
                <a:prstClr val="black"/>
              </a:solidFill>
              <a:latin typeface="Arial"/>
            </a:endParaRPr>
          </a:p>
        </p:txBody>
      </p:sp>
      <p:sp>
        <p:nvSpPr>
          <p:cNvPr id="5" name="Text Placeholder 4">
            <a:extLst>
              <a:ext uri="{FF2B5EF4-FFF2-40B4-BE49-F238E27FC236}">
                <a16:creationId xmlns:a16="http://schemas.microsoft.com/office/drawing/2014/main" id="{E9A377D3-DC6A-C24D-9F04-47C15167CD3D}"/>
              </a:ext>
            </a:extLst>
          </p:cNvPr>
          <p:cNvSpPr>
            <a:spLocks noGrp="1"/>
          </p:cNvSpPr>
          <p:nvPr>
            <p:ph type="body" sz="quarter" idx="21"/>
          </p:nvPr>
        </p:nvSpPr>
        <p:spPr>
          <a:xfrm>
            <a:off x="632145" y="6340573"/>
            <a:ext cx="8930653" cy="208579"/>
          </a:xfrm>
        </p:spPr>
        <p:txBody>
          <a:bodyPr>
            <a:noAutofit/>
          </a:bodyPr>
          <a:lstStyle/>
          <a:p>
            <a:r>
              <a:rPr lang="en-US" sz="1200"/>
              <a:t>Interim recommendations on obligatory hand hygiene against transmission of COVID-19 </a:t>
            </a:r>
            <a:r>
              <a:rPr lang="en-GB" sz="1200">
                <a:hlinkClick r:id="rId3"/>
              </a:rPr>
              <a:t>https://www.who.int/who-documents-detail/interim-recommendations-on-obligatory-hand-hygiene-against-transmission-of-covid-19</a:t>
            </a:r>
            <a:endParaRPr lang="en-US" sz="1200"/>
          </a:p>
        </p:txBody>
      </p:sp>
      <p:sp>
        <p:nvSpPr>
          <p:cNvPr id="6" name="Title 5">
            <a:extLst>
              <a:ext uri="{FF2B5EF4-FFF2-40B4-BE49-F238E27FC236}">
                <a16:creationId xmlns:a16="http://schemas.microsoft.com/office/drawing/2014/main" id="{96AE2594-3562-0A4F-B205-BB8CB5703477}"/>
              </a:ext>
            </a:extLst>
          </p:cNvPr>
          <p:cNvSpPr>
            <a:spLocks noGrp="1"/>
          </p:cNvSpPr>
          <p:nvPr>
            <p:ph type="title"/>
          </p:nvPr>
        </p:nvSpPr>
        <p:spPr>
          <a:xfrm>
            <a:off x="632145" y="957375"/>
            <a:ext cx="7169240" cy="720000"/>
          </a:xfrm>
        </p:spPr>
        <p:txBody>
          <a:bodyPr/>
          <a:lstStyle/>
          <a:p>
            <a:r>
              <a:rPr lang="en-US">
                <a:latin typeface="+mn-lt"/>
              </a:rPr>
              <a:t>A new WHO recommendation making hand hygiene obligatory</a:t>
            </a:r>
          </a:p>
        </p:txBody>
      </p:sp>
      <p:pic>
        <p:nvPicPr>
          <p:cNvPr id="9" name="Picture 8">
            <a:extLst>
              <a:ext uri="{FF2B5EF4-FFF2-40B4-BE49-F238E27FC236}">
                <a16:creationId xmlns:a16="http://schemas.microsoft.com/office/drawing/2014/main" id="{944D0D60-8AF4-5248-80E3-8E8835C509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44756" y="1807843"/>
            <a:ext cx="4282636" cy="3778795"/>
          </a:xfrm>
          <a:prstGeom prst="rect">
            <a:avLst/>
          </a:prstGeom>
        </p:spPr>
      </p:pic>
      <p:sp>
        <p:nvSpPr>
          <p:cNvPr id="8" name="Text Placeholder 2">
            <a:extLst>
              <a:ext uri="{FF2B5EF4-FFF2-40B4-BE49-F238E27FC236}">
                <a16:creationId xmlns:a16="http://schemas.microsoft.com/office/drawing/2014/main" id="{648CA8D7-7D46-3D49-A276-89EB560E9465}"/>
              </a:ext>
            </a:extLst>
          </p:cNvPr>
          <p:cNvSpPr txBox="1">
            <a:spLocks/>
          </p:cNvSpPr>
          <p:nvPr/>
        </p:nvSpPr>
        <p:spPr bwMode="gray">
          <a:xfrm>
            <a:off x="4825410" y="103433"/>
            <a:ext cx="7169240" cy="446474"/>
          </a:xfrm>
          <a:prstGeom prst="rect">
            <a:avLst/>
          </a:prstGeom>
          <a:solidFill>
            <a:schemeClr val="tx1"/>
          </a:solidFill>
        </p:spPr>
        <p:txBody>
          <a:bodyPr vert="horz" lIns="18000" tIns="0" rIns="18000"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370">
              <a:buClr>
                <a:prstClr val="black"/>
              </a:buClr>
              <a:defRPr/>
            </a:pPr>
            <a:r>
              <a:rPr lang="en-US" b="1">
                <a:solidFill>
                  <a:prstClr val="white"/>
                </a:solidFill>
                <a:latin typeface="Arial"/>
              </a:rPr>
              <a:t>NEW WHO OBLIGATORY HAND HYGIENE RECOMMENDATION</a:t>
            </a:r>
          </a:p>
        </p:txBody>
      </p:sp>
    </p:spTree>
    <p:extLst>
      <p:ext uri="{BB962C8B-B14F-4D97-AF65-F5344CB8AC3E}">
        <p14:creationId xmlns:p14="http://schemas.microsoft.com/office/powerpoint/2010/main" val="870967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9D6008-8E86-0246-88E1-26ACCB17A3B3}"/>
              </a:ext>
            </a:extLst>
          </p:cNvPr>
          <p:cNvSpPr>
            <a:spLocks noGrp="1"/>
          </p:cNvSpPr>
          <p:nvPr>
            <p:ph idx="1"/>
          </p:nvPr>
        </p:nvSpPr>
        <p:spPr>
          <a:xfrm>
            <a:off x="309349" y="1278372"/>
            <a:ext cx="11573302" cy="2717714"/>
          </a:xfrm>
        </p:spPr>
        <p:txBody>
          <a:bodyPr>
            <a:normAutofit/>
          </a:bodyPr>
          <a:lstStyle/>
          <a:p>
            <a:pPr>
              <a:lnSpc>
                <a:spcPct val="100000"/>
              </a:lnSpc>
              <a:spcBef>
                <a:spcPts val="0"/>
              </a:spcBef>
            </a:pPr>
            <a:r>
              <a:rPr lang="en-US" sz="2000">
                <a:latin typeface="Arial" panose="020B0604020202020204" pitchFamily="34" charset="0"/>
                <a:cs typeface="Arial" panose="020B0604020202020204" pitchFamily="34" charset="0"/>
              </a:rPr>
              <a:t>An up to date training package/materials with responsibilities allocated for execution, as well as a rolling schedule</a:t>
            </a:r>
          </a:p>
          <a:p>
            <a:pPr>
              <a:lnSpc>
                <a:spcPct val="100000"/>
              </a:lnSpc>
              <a:spcBef>
                <a:spcPts val="0"/>
              </a:spcBef>
            </a:pPr>
            <a:r>
              <a:rPr lang="en-US" sz="2000">
                <a:latin typeface="Arial" panose="020B0604020202020204" pitchFamily="34" charset="0"/>
                <a:cs typeface="Arial" panose="020B0604020202020204" pitchFamily="34" charset="0"/>
              </a:rPr>
              <a:t>In your facility, ask: </a:t>
            </a:r>
          </a:p>
          <a:p>
            <a:pPr lvl="1">
              <a:lnSpc>
                <a:spcPct val="100000"/>
              </a:lnSpc>
              <a:spcBef>
                <a:spcPts val="0"/>
              </a:spcBef>
            </a:pPr>
            <a:r>
              <a:rPr lang="en-US" sz="2000">
                <a:latin typeface="Arial" panose="020B0604020202020204" pitchFamily="34" charset="0"/>
                <a:cs typeface="Arial" panose="020B0604020202020204" pitchFamily="34" charset="0"/>
              </a:rPr>
              <a:t>Who needs to be trained/educated to address gaps in knowledge and practice? </a:t>
            </a:r>
          </a:p>
          <a:p>
            <a:pPr lvl="1">
              <a:lnSpc>
                <a:spcPct val="100000"/>
              </a:lnSpc>
              <a:spcBef>
                <a:spcPts val="0"/>
              </a:spcBef>
            </a:pPr>
            <a:r>
              <a:rPr lang="en-US" sz="2000">
                <a:latin typeface="Arial" panose="020B0604020202020204" pitchFamily="34" charset="0"/>
                <a:cs typeface="Arial" panose="020B0604020202020204" pitchFamily="34" charset="0"/>
              </a:rPr>
              <a:t>How will this happen and who will undertake the training/education?</a:t>
            </a:r>
          </a:p>
          <a:p>
            <a:pPr lvl="1">
              <a:lnSpc>
                <a:spcPct val="100000"/>
              </a:lnSpc>
              <a:spcBef>
                <a:spcPts val="0"/>
              </a:spcBef>
            </a:pPr>
            <a:r>
              <a:rPr lang="en-US" sz="2000">
                <a:latin typeface="Arial" panose="020B0604020202020204" pitchFamily="34" charset="0"/>
                <a:cs typeface="Arial" panose="020B0604020202020204" pitchFamily="34" charset="0"/>
              </a:rPr>
              <a:t>Are training resources up-to-date and does training reinforce and embed the Five Moments for Hand Hygiene? </a:t>
            </a:r>
            <a:endParaRPr lang="en-US" sz="2000"/>
          </a:p>
        </p:txBody>
      </p:sp>
      <p:pic>
        <p:nvPicPr>
          <p:cNvPr id="3" name="Picture 2">
            <a:extLst>
              <a:ext uri="{FF2B5EF4-FFF2-40B4-BE49-F238E27FC236}">
                <a16:creationId xmlns:a16="http://schemas.microsoft.com/office/drawing/2014/main" id="{20265B4D-C089-3545-A64A-F392F9D0608B}"/>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788079" y="146544"/>
            <a:ext cx="1022883" cy="854245"/>
          </a:xfrm>
          <a:prstGeom prst="rect">
            <a:avLst/>
          </a:prstGeom>
        </p:spPr>
      </p:pic>
      <p:sp>
        <p:nvSpPr>
          <p:cNvPr id="8" name="TextBox 7">
            <a:extLst>
              <a:ext uri="{FF2B5EF4-FFF2-40B4-BE49-F238E27FC236}">
                <a16:creationId xmlns:a16="http://schemas.microsoft.com/office/drawing/2014/main" id="{22A606A3-DD95-A749-B1B1-938B4079F654}"/>
              </a:ext>
            </a:extLst>
          </p:cNvPr>
          <p:cNvSpPr txBox="1"/>
          <p:nvPr/>
        </p:nvSpPr>
        <p:spPr>
          <a:xfrm>
            <a:off x="309349" y="4135906"/>
            <a:ext cx="6152950" cy="2325765"/>
          </a:xfrm>
          <a:prstGeom prst="rect">
            <a:avLst/>
          </a:prstGeom>
          <a:noFill/>
        </p:spPr>
        <p:txBody>
          <a:bodyPr wrap="square" rtlCol="0">
            <a:spAutoFit/>
          </a:bodyPr>
          <a:lstStyle/>
          <a:p>
            <a:pPr marL="259175" indent="-259175" defTabSz="829361">
              <a:buFont typeface="Arial" panose="020B0604020202020204" pitchFamily="34" charset="0"/>
              <a:buChar char="•"/>
            </a:pPr>
            <a:r>
              <a:rPr lang="en-US" sz="1814" dirty="0">
                <a:solidFill>
                  <a:srgbClr val="002060"/>
                </a:solidFill>
                <a:latin typeface="Arial" panose="020B0604020202020204" pitchFamily="34" charset="0"/>
                <a:cs typeface="Arial" panose="020B0604020202020204" pitchFamily="34" charset="0"/>
              </a:rPr>
              <a:t>A range of tools/approaches used and a competent trainer</a:t>
            </a:r>
          </a:p>
          <a:p>
            <a:pPr marL="259175" indent="-259175" defTabSz="829361">
              <a:buFont typeface="Arial" panose="020B0604020202020204" pitchFamily="34" charset="0"/>
              <a:buChar char="•"/>
            </a:pPr>
            <a:r>
              <a:rPr lang="en-US" sz="1814" dirty="0">
                <a:solidFill>
                  <a:srgbClr val="002060"/>
                </a:solidFill>
                <a:latin typeface="Arial" panose="020B0604020202020204" pitchFamily="34" charset="0"/>
                <a:cs typeface="Arial" panose="020B0604020202020204" pitchFamily="34" charset="0"/>
              </a:rPr>
              <a:t>An accessible training schedule to suit staff </a:t>
            </a:r>
            <a:r>
              <a:rPr lang="en-US" sz="1814" dirty="0" err="1">
                <a:solidFill>
                  <a:srgbClr val="002060"/>
                </a:solidFill>
                <a:latin typeface="Arial" panose="020B0604020202020204" pitchFamily="34" charset="0"/>
                <a:cs typeface="Arial" panose="020B0604020202020204" pitchFamily="34" charset="0"/>
              </a:rPr>
              <a:t>rotas</a:t>
            </a:r>
            <a:endParaRPr lang="en-US" sz="1814" dirty="0">
              <a:solidFill>
                <a:srgbClr val="002060"/>
              </a:solidFill>
              <a:latin typeface="Arial" panose="020B0604020202020204" pitchFamily="34" charset="0"/>
              <a:cs typeface="Arial" panose="020B0604020202020204" pitchFamily="34" charset="0"/>
            </a:endParaRPr>
          </a:p>
          <a:p>
            <a:pPr marL="259175" indent="-259175" defTabSz="829361">
              <a:buFont typeface="Arial" panose="020B0604020202020204" pitchFamily="34" charset="0"/>
              <a:buChar char="•"/>
            </a:pPr>
            <a:r>
              <a:rPr lang="en-US" sz="1814" dirty="0">
                <a:solidFill>
                  <a:srgbClr val="002060"/>
                </a:solidFill>
                <a:latin typeface="Arial" panose="020B0604020202020204" pitchFamily="34" charset="0"/>
                <a:cs typeface="Arial" panose="020B0604020202020204" pitchFamily="34" charset="0"/>
              </a:rPr>
              <a:t>Health care personnel new to the facility receive training as part of their orientation </a:t>
            </a:r>
            <a:r>
              <a:rPr lang="en-US" sz="1814" dirty="0" err="1">
                <a:solidFill>
                  <a:srgbClr val="002060"/>
                </a:solidFill>
                <a:latin typeface="Arial" panose="020B0604020202020204" pitchFamily="34" charset="0"/>
                <a:cs typeface="Arial" panose="020B0604020202020204" pitchFamily="34" charset="0"/>
              </a:rPr>
              <a:t>programme</a:t>
            </a:r>
            <a:r>
              <a:rPr lang="en-US" sz="1814" dirty="0">
                <a:solidFill>
                  <a:srgbClr val="002060"/>
                </a:solidFill>
                <a:latin typeface="Arial" panose="020B0604020202020204" pitchFamily="34" charset="0"/>
                <a:cs typeface="Arial" panose="020B0604020202020204" pitchFamily="34" charset="0"/>
              </a:rPr>
              <a:t>. Health care personnel are trained each year - the right time and the right technique </a:t>
            </a:r>
          </a:p>
          <a:p>
            <a:pPr defTabSz="829361"/>
            <a:endParaRPr lang="en-US" sz="1814" dirty="0">
              <a:solidFill>
                <a:prstClr val="black"/>
              </a:solidFill>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4F60F717-4E9F-0449-AD70-E701F1CE16F7}"/>
              </a:ext>
            </a:extLst>
          </p:cNvPr>
          <p:cNvSpPr txBox="1">
            <a:spLocks/>
          </p:cNvSpPr>
          <p:nvPr/>
        </p:nvSpPr>
        <p:spPr bwMode="gray">
          <a:xfrm>
            <a:off x="309349" y="3583081"/>
            <a:ext cx="5413613" cy="339504"/>
          </a:xfrm>
          <a:prstGeom prst="rect">
            <a:avLst/>
          </a:prstGeom>
          <a:solidFill>
            <a:schemeClr val="tx1"/>
          </a:solidFill>
        </p:spPr>
        <p:txBody>
          <a:bodyPr vert="horz" lIns="18000" tIns="0" rIns="18000"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0">
              <a:buClr>
                <a:prstClr val="black"/>
              </a:buClr>
              <a:defRPr/>
            </a:pPr>
            <a:r>
              <a:rPr lang="en-US" b="1">
                <a:solidFill>
                  <a:prstClr val="white"/>
                </a:solidFill>
                <a:latin typeface="Arial"/>
              </a:rPr>
              <a:t>WHAT MIGHT THIS LOOK LIKE IN A FACILITY?</a:t>
            </a:r>
          </a:p>
        </p:txBody>
      </p:sp>
      <p:pic>
        <p:nvPicPr>
          <p:cNvPr id="9" name="Picture 8">
            <a:extLst>
              <a:ext uri="{FF2B5EF4-FFF2-40B4-BE49-F238E27FC236}">
                <a16:creationId xmlns:a16="http://schemas.microsoft.com/office/drawing/2014/main" id="{2BCC374B-6B05-974C-8C7D-772426296D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9828722">
            <a:off x="66926" y="-11627"/>
            <a:ext cx="1035222" cy="1073295"/>
          </a:xfrm>
          <a:prstGeom prst="rect">
            <a:avLst/>
          </a:prstGeom>
        </p:spPr>
      </p:pic>
      <p:sp>
        <p:nvSpPr>
          <p:cNvPr id="2" name="Title 1">
            <a:extLst>
              <a:ext uri="{FF2B5EF4-FFF2-40B4-BE49-F238E27FC236}">
                <a16:creationId xmlns:a16="http://schemas.microsoft.com/office/drawing/2014/main" id="{C90C87BC-AE33-5C4D-B2DA-077E071E7503}"/>
              </a:ext>
            </a:extLst>
          </p:cNvPr>
          <p:cNvSpPr>
            <a:spLocks noGrp="1"/>
          </p:cNvSpPr>
          <p:nvPr>
            <p:ph type="title"/>
          </p:nvPr>
        </p:nvSpPr>
        <p:spPr>
          <a:xfrm>
            <a:off x="1032784" y="167048"/>
            <a:ext cx="7720182" cy="720000"/>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Teach it – training &amp; education</a:t>
            </a:r>
          </a:p>
        </p:txBody>
      </p:sp>
      <p:pic>
        <p:nvPicPr>
          <p:cNvPr id="10" name="Picture 9">
            <a:extLst>
              <a:ext uri="{FF2B5EF4-FFF2-40B4-BE49-F238E27FC236}">
                <a16:creationId xmlns:a16="http://schemas.microsoft.com/office/drawing/2014/main" id="{187BCAC2-5443-AD41-A1E7-AC8B4F83914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62299" y="3551535"/>
            <a:ext cx="4973940" cy="219736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21911" y="97202"/>
            <a:ext cx="1201870" cy="1118522"/>
          </a:xfrm>
          <a:prstGeom prst="rect">
            <a:avLst/>
          </a:prstGeom>
        </p:spPr>
      </p:pic>
      <p:sp>
        <p:nvSpPr>
          <p:cNvPr id="5" name="Rectangle 4"/>
          <p:cNvSpPr/>
          <p:nvPr/>
        </p:nvSpPr>
        <p:spPr>
          <a:xfrm>
            <a:off x="309349" y="6462991"/>
            <a:ext cx="8040621" cy="276999"/>
          </a:xfrm>
          <a:prstGeom prst="rect">
            <a:avLst/>
          </a:prstGeom>
        </p:spPr>
        <p:txBody>
          <a:bodyPr wrap="square">
            <a:spAutoFit/>
          </a:bodyPr>
          <a:lstStyle/>
          <a:p>
            <a:pPr defTabSz="829361"/>
            <a:r>
              <a:rPr lang="en-US" sz="1200">
                <a:solidFill>
                  <a:prstClr val="black"/>
                </a:solidFill>
                <a:latin typeface="Calibri"/>
                <a:hlinkClick r:id="rId8"/>
              </a:rPr>
              <a:t>https://www.who.int/infection-prevention/tools/hand-hygiene/training_education/en/</a:t>
            </a:r>
            <a:r>
              <a:rPr lang="en-US" sz="1200">
                <a:solidFill>
                  <a:prstClr val="black"/>
                </a:solidFill>
                <a:latin typeface="Calibri"/>
              </a:rPr>
              <a:t> </a:t>
            </a:r>
          </a:p>
        </p:txBody>
      </p:sp>
    </p:spTree>
    <p:extLst>
      <p:ext uri="{BB962C8B-B14F-4D97-AF65-F5344CB8AC3E}">
        <p14:creationId xmlns:p14="http://schemas.microsoft.com/office/powerpoint/2010/main" val="83149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BAAD24-D650-3945-A54D-5FEF7E8F3406}"/>
              </a:ext>
            </a:extLst>
          </p:cNvPr>
          <p:cNvSpPr txBox="1">
            <a:spLocks noGrp="1"/>
          </p:cNvSpPr>
          <p:nvPr>
            <p:ph idx="1"/>
          </p:nvPr>
        </p:nvSpPr>
        <p:spPr>
          <a:xfrm>
            <a:off x="346019" y="1074057"/>
            <a:ext cx="7979115" cy="2478564"/>
          </a:xfrm>
          <a:prstGeom prst="rect">
            <a:avLst/>
          </a:prstGeom>
          <a:noFill/>
        </p:spPr>
        <p:txBody>
          <a:bodyPr wrap="square" rtlCol="0">
            <a:spAutoFit/>
          </a:bodyPr>
          <a:lstStyle/>
          <a:p>
            <a:pPr marL="285740" indent="-285740">
              <a:lnSpc>
                <a:spcPct val="100000"/>
              </a:lnSpc>
              <a:spcBef>
                <a:spcPts val="0"/>
              </a:spcBef>
              <a:buFont typeface="Arial"/>
              <a:buChar char="•"/>
            </a:pPr>
            <a:r>
              <a:rPr lang="en-US" sz="1723" b="1">
                <a:latin typeface="Arial" panose="020B0604020202020204" pitchFamily="34" charset="0"/>
                <a:cs typeface="Arial" panose="020B0604020202020204" pitchFamily="34" charset="0"/>
              </a:rPr>
              <a:t>The right things are in place to monitor and feedback on hand hygiene, including responsibilities and the use of valid tools</a:t>
            </a:r>
          </a:p>
          <a:p>
            <a:pPr>
              <a:lnSpc>
                <a:spcPct val="100000"/>
              </a:lnSpc>
              <a:spcBef>
                <a:spcPts val="0"/>
              </a:spcBef>
            </a:pPr>
            <a:r>
              <a:rPr lang="en-US" sz="1723">
                <a:latin typeface="Arial" panose="020B0604020202020204" pitchFamily="34" charset="0"/>
                <a:cs typeface="Arial" panose="020B0604020202020204" pitchFamily="34" charset="0"/>
              </a:rPr>
              <a:t>In your facility, ask:</a:t>
            </a:r>
          </a:p>
          <a:p>
            <a:pPr marL="742926" lvl="2" indent="-285740">
              <a:lnSpc>
                <a:spcPct val="100000"/>
              </a:lnSpc>
              <a:spcBef>
                <a:spcPts val="0"/>
              </a:spcBef>
              <a:buFont typeface="Arial"/>
              <a:buChar char="•"/>
            </a:pPr>
            <a:r>
              <a:rPr lang="en-US" sz="1723">
                <a:latin typeface="Arial" panose="020B0604020202020204" pitchFamily="34" charset="0"/>
                <a:cs typeface="Arial" panose="020B0604020202020204" pitchFamily="34" charset="0"/>
              </a:rPr>
              <a:t>Does the facility have dedicated trained staff to monitor hand hygiene resources, and compliance among a range of health workers?</a:t>
            </a:r>
          </a:p>
          <a:p>
            <a:pPr marL="742926" lvl="2" indent="-285740">
              <a:lnSpc>
                <a:spcPct val="100000"/>
              </a:lnSpc>
              <a:spcBef>
                <a:spcPts val="0"/>
              </a:spcBef>
              <a:buFont typeface="Arial"/>
              <a:buChar char="•"/>
            </a:pPr>
            <a:r>
              <a:rPr lang="en-US" sz="1723">
                <a:latin typeface="Arial" panose="020B0604020202020204" pitchFamily="34" charset="0"/>
                <a:cs typeface="Arial" panose="020B0604020202020204" pitchFamily="34" charset="0"/>
              </a:rPr>
              <a:t>Does the facility monitor hand hygiene perceptions and knowledge in a range of health workers? </a:t>
            </a:r>
          </a:p>
          <a:p>
            <a:pPr marL="742926" lvl="2" indent="-285740">
              <a:lnSpc>
                <a:spcPct val="100000"/>
              </a:lnSpc>
              <a:spcBef>
                <a:spcPts val="0"/>
              </a:spcBef>
              <a:buFont typeface="Arial"/>
              <a:buChar char="•"/>
            </a:pPr>
            <a:r>
              <a:rPr lang="en-US" sz="1723">
                <a:latin typeface="Arial" panose="020B0604020202020204" pitchFamily="34" charset="0"/>
                <a:cs typeface="Arial" panose="020B0604020202020204" pitchFamily="34" charset="0"/>
              </a:rPr>
              <a:t>How is feedback given to support improvement? How will the facility know that an improvement has taken place?</a:t>
            </a:r>
          </a:p>
        </p:txBody>
      </p:sp>
      <p:pic>
        <p:nvPicPr>
          <p:cNvPr id="3" name="Picture 2">
            <a:extLst>
              <a:ext uri="{FF2B5EF4-FFF2-40B4-BE49-F238E27FC236}">
                <a16:creationId xmlns:a16="http://schemas.microsoft.com/office/drawing/2014/main" id="{1AF4A6F7-3F54-BE49-A2E8-50F9833A223F}"/>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699440" y="56150"/>
            <a:ext cx="737156" cy="1062453"/>
          </a:xfrm>
          <a:prstGeom prst="rect">
            <a:avLst/>
          </a:prstGeom>
        </p:spPr>
      </p:pic>
      <p:pic>
        <p:nvPicPr>
          <p:cNvPr id="9" name="Picture 3">
            <a:extLst>
              <a:ext uri="{FF2B5EF4-FFF2-40B4-BE49-F238E27FC236}">
                <a16:creationId xmlns:a16="http://schemas.microsoft.com/office/drawing/2014/main" id="{E3ACFE68-6521-CB4D-8BD8-95D1B7239F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22247" y="1176079"/>
            <a:ext cx="2936618" cy="400762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TextBox 4"/>
          <p:cNvSpPr txBox="1"/>
          <p:nvPr/>
        </p:nvSpPr>
        <p:spPr>
          <a:xfrm>
            <a:off x="395617" y="6057787"/>
            <a:ext cx="11040979" cy="646331"/>
          </a:xfrm>
          <a:prstGeom prst="rect">
            <a:avLst/>
          </a:prstGeom>
          <a:noFill/>
        </p:spPr>
        <p:txBody>
          <a:bodyPr wrap="square" rtlCol="0">
            <a:spAutoFit/>
          </a:bodyPr>
          <a:lstStyle/>
          <a:p>
            <a:pPr defTabSz="829361"/>
            <a:r>
              <a:rPr lang="en-US" sz="1200">
                <a:solidFill>
                  <a:srgbClr val="002060"/>
                </a:solidFill>
                <a:latin typeface="Arial" panose="020B0604020202020204" pitchFamily="34" charset="0"/>
                <a:cs typeface="Arial" panose="020B0604020202020204" pitchFamily="34" charset="0"/>
              </a:rPr>
              <a:t>WHO Observation Form </a:t>
            </a:r>
            <a:r>
              <a:rPr lang="en-US" sz="1200">
                <a:solidFill>
                  <a:srgbClr val="002060"/>
                </a:solidFill>
                <a:latin typeface="Arial" panose="020B0604020202020204" pitchFamily="34" charset="0"/>
                <a:cs typeface="Arial" panose="020B0604020202020204" pitchFamily="34" charset="0"/>
                <a:hlinkClick r:id="rId6"/>
              </a:rPr>
              <a:t>https://www.who.int/infection-prevention/tools/hand-hygiene/evaluation_feedback/en/</a:t>
            </a:r>
            <a:endParaRPr lang="en-US" sz="1200">
              <a:solidFill>
                <a:srgbClr val="002060"/>
              </a:solidFill>
              <a:latin typeface="Arial" panose="020B0604020202020204" pitchFamily="34" charset="0"/>
              <a:cs typeface="Arial" panose="020B0604020202020204" pitchFamily="34" charset="0"/>
            </a:endParaRPr>
          </a:p>
          <a:p>
            <a:pPr defTabSz="829361"/>
            <a:r>
              <a:rPr lang="en-US" sz="1200">
                <a:solidFill>
                  <a:srgbClr val="002060"/>
                </a:solidFill>
                <a:latin typeface="Arial" panose="020B0604020202020204" pitchFamily="34" charset="0"/>
                <a:cs typeface="Arial" panose="020B0604020202020204" pitchFamily="34" charset="0"/>
              </a:rPr>
              <a:t>WHO Technical Reference Manual </a:t>
            </a:r>
            <a:r>
              <a:rPr lang="en-US" sz="1200">
                <a:solidFill>
                  <a:srgbClr val="002060"/>
                </a:solidFill>
                <a:latin typeface="Arial" panose="020B0604020202020204" pitchFamily="34" charset="0"/>
                <a:cs typeface="Arial" panose="020B0604020202020204" pitchFamily="34" charset="0"/>
                <a:hlinkClick r:id="rId7"/>
              </a:rPr>
              <a:t>https://apps.who.int/iris/bitstream/handle/10665/44196/9789241598606_eng.pdf;jsessionid=535108637C3FCB039B3F9B4EB2589809?sequence=1</a:t>
            </a:r>
            <a:r>
              <a:rPr lang="en-US" sz="1200">
                <a:solidFill>
                  <a:srgbClr val="002060"/>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B4D2B0C0-B552-174B-A0B2-872DEBD2FEED}"/>
              </a:ext>
            </a:extLst>
          </p:cNvPr>
          <p:cNvSpPr txBox="1"/>
          <p:nvPr/>
        </p:nvSpPr>
        <p:spPr>
          <a:xfrm>
            <a:off x="8722247" y="5183702"/>
            <a:ext cx="2936618" cy="874085"/>
          </a:xfrm>
          <a:prstGeom prst="rect">
            <a:avLst/>
          </a:prstGeom>
          <a:noFill/>
        </p:spPr>
        <p:txBody>
          <a:bodyPr wrap="square" rtlCol="0">
            <a:spAutoFit/>
          </a:bodyPr>
          <a:lstStyle/>
          <a:p>
            <a:pPr algn="ctr" defTabSz="829361"/>
            <a:r>
              <a:rPr lang="en-US" sz="1270">
                <a:solidFill>
                  <a:prstClr val="black"/>
                </a:solidFill>
                <a:latin typeface="Arial" panose="020B0604020202020204" pitchFamily="34" charset="0"/>
                <a:cs typeface="Arial" panose="020B0604020202020204" pitchFamily="34" charset="0"/>
              </a:rPr>
              <a:t>This WHO hand hygiene observation form checks compliance and provides feedback according to the Five Moments for hand hygiene</a:t>
            </a:r>
          </a:p>
        </p:txBody>
      </p:sp>
      <p:sp>
        <p:nvSpPr>
          <p:cNvPr id="7" name="TextBox 6">
            <a:extLst>
              <a:ext uri="{FF2B5EF4-FFF2-40B4-BE49-F238E27FC236}">
                <a16:creationId xmlns:a16="http://schemas.microsoft.com/office/drawing/2014/main" id="{39E006A2-6120-134E-A91C-939452E1EC4E}"/>
              </a:ext>
            </a:extLst>
          </p:cNvPr>
          <p:cNvSpPr txBox="1"/>
          <p:nvPr/>
        </p:nvSpPr>
        <p:spPr>
          <a:xfrm>
            <a:off x="395618" y="4211394"/>
            <a:ext cx="7747095" cy="1600053"/>
          </a:xfrm>
          <a:prstGeom prst="rect">
            <a:avLst/>
          </a:prstGeom>
          <a:noFill/>
        </p:spPr>
        <p:txBody>
          <a:bodyPr wrap="square" rtlCol="0">
            <a:spAutoFit/>
          </a:bodyPr>
          <a:lstStyle/>
          <a:p>
            <a:pPr marL="259175" indent="-259175" defTabSz="829361">
              <a:buFont typeface="Arial" panose="020B0604020202020204" pitchFamily="34" charset="0"/>
              <a:buChar char="•"/>
            </a:pPr>
            <a:r>
              <a:rPr lang="en-US" sz="1633" dirty="0">
                <a:solidFill>
                  <a:srgbClr val="002060"/>
                </a:solidFill>
                <a:latin typeface="Arial" panose="020B0604020202020204" pitchFamily="34" charset="0"/>
                <a:cs typeface="Arial" panose="020B0604020202020204" pitchFamily="34" charset="0"/>
              </a:rPr>
              <a:t>A hand hygiene monitoring schedule is available, with feedback posted to inform and motivate health care personnel</a:t>
            </a:r>
          </a:p>
          <a:p>
            <a:pPr marL="259175" indent="-259175" defTabSz="829361">
              <a:buFont typeface="Arial" panose="020B0604020202020204" pitchFamily="34" charset="0"/>
              <a:buChar char="•"/>
            </a:pPr>
            <a:r>
              <a:rPr lang="en-US" sz="1633" dirty="0">
                <a:solidFill>
                  <a:srgbClr val="002060"/>
                </a:solidFill>
                <a:latin typeface="Arial" panose="020B0604020202020204" pitchFamily="34" charset="0"/>
                <a:cs typeface="Arial" panose="020B0604020202020204" pitchFamily="34" charset="0"/>
              </a:rPr>
              <a:t>A schedule to assess the availability of handrub, soap, single use towels and other hand hygiene resources, with feedback to those who manage supplies to ensure timely replenishment</a:t>
            </a:r>
          </a:p>
          <a:p>
            <a:pPr marL="259175" indent="-259175" defTabSz="829361">
              <a:buFont typeface="Arial" panose="020B0604020202020204" pitchFamily="34" charset="0"/>
              <a:buChar char="•"/>
            </a:pPr>
            <a:r>
              <a:rPr lang="en-US" sz="1633" dirty="0">
                <a:solidFill>
                  <a:srgbClr val="002060"/>
                </a:solidFill>
                <a:latin typeface="Arial" panose="020B0604020202020204" pitchFamily="34" charset="0"/>
                <a:cs typeface="Arial" panose="020B0604020202020204" pitchFamily="34" charset="0"/>
              </a:rPr>
              <a:t>Use of WASH FIT and the WHO HHSAF to support the improvement journey</a:t>
            </a:r>
          </a:p>
        </p:txBody>
      </p:sp>
      <p:sp>
        <p:nvSpPr>
          <p:cNvPr id="10" name="Text Placeholder 2">
            <a:extLst>
              <a:ext uri="{FF2B5EF4-FFF2-40B4-BE49-F238E27FC236}">
                <a16:creationId xmlns:a16="http://schemas.microsoft.com/office/drawing/2014/main" id="{42D90E04-8C13-2F46-B993-AEE82A380B36}"/>
              </a:ext>
            </a:extLst>
          </p:cNvPr>
          <p:cNvSpPr txBox="1">
            <a:spLocks/>
          </p:cNvSpPr>
          <p:nvPr/>
        </p:nvSpPr>
        <p:spPr bwMode="gray">
          <a:xfrm>
            <a:off x="395617" y="3669688"/>
            <a:ext cx="7747096" cy="424639"/>
          </a:xfrm>
          <a:prstGeom prst="rect">
            <a:avLst/>
          </a:prstGeom>
          <a:solidFill>
            <a:schemeClr val="tx1"/>
          </a:solidFill>
        </p:spPr>
        <p:txBody>
          <a:bodyPr vert="horz" lIns="18000" tIns="0" rIns="18000"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0">
              <a:buClr>
                <a:prstClr val="black"/>
              </a:buClr>
              <a:defRPr/>
            </a:pPr>
            <a:r>
              <a:rPr lang="en-US" b="1">
                <a:solidFill>
                  <a:prstClr val="white"/>
                </a:solidFill>
                <a:latin typeface="Arial"/>
              </a:rPr>
              <a:t>WHAT MIGHT THIS LOOK LIKE IN A FACILITY?</a:t>
            </a:r>
          </a:p>
        </p:txBody>
      </p:sp>
      <p:pic>
        <p:nvPicPr>
          <p:cNvPr id="11" name="Picture 10">
            <a:extLst>
              <a:ext uri="{FF2B5EF4-FFF2-40B4-BE49-F238E27FC236}">
                <a16:creationId xmlns:a16="http://schemas.microsoft.com/office/drawing/2014/main" id="{71720F85-1D4D-C141-A582-40830DB972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9834160">
            <a:off x="417" y="-59328"/>
            <a:ext cx="1281151" cy="1193573"/>
          </a:xfrm>
          <a:prstGeom prst="rect">
            <a:avLst/>
          </a:prstGeom>
        </p:spPr>
      </p:pic>
      <p:sp>
        <p:nvSpPr>
          <p:cNvPr id="2" name="Title 1">
            <a:extLst>
              <a:ext uri="{FF2B5EF4-FFF2-40B4-BE49-F238E27FC236}">
                <a16:creationId xmlns:a16="http://schemas.microsoft.com/office/drawing/2014/main" id="{03F08F43-DDCD-C84F-845C-3D51A7E4DD2A}"/>
              </a:ext>
            </a:extLst>
          </p:cNvPr>
          <p:cNvSpPr>
            <a:spLocks noGrp="1"/>
          </p:cNvSpPr>
          <p:nvPr>
            <p:ph type="title"/>
          </p:nvPr>
        </p:nvSpPr>
        <p:spPr>
          <a:xfrm>
            <a:off x="991937" y="-90919"/>
            <a:ext cx="7805750" cy="1325563"/>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Check it – monitoring &amp; feedback</a:t>
            </a:r>
          </a:p>
        </p:txBody>
      </p:sp>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76321" y="57493"/>
            <a:ext cx="1105398" cy="1028740"/>
          </a:xfrm>
          <a:prstGeom prst="rect">
            <a:avLst/>
          </a:prstGeom>
        </p:spPr>
      </p:pic>
    </p:spTree>
    <p:extLst>
      <p:ext uri="{BB962C8B-B14F-4D97-AF65-F5344CB8AC3E}">
        <p14:creationId xmlns:p14="http://schemas.microsoft.com/office/powerpoint/2010/main" val="258746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B893363-AF79-1D48-84F1-802BF661291D}"/>
              </a:ext>
            </a:extLst>
          </p:cNvPr>
          <p:cNvSpPr>
            <a:spLocks noGrp="1"/>
          </p:cNvSpPr>
          <p:nvPr>
            <p:ph idx="1"/>
          </p:nvPr>
        </p:nvSpPr>
        <p:spPr>
          <a:xfrm>
            <a:off x="423081" y="1219045"/>
            <a:ext cx="7042243" cy="2952295"/>
          </a:xfrm>
        </p:spPr>
        <p:txBody>
          <a:bodyPr>
            <a:noAutofit/>
          </a:bodyPr>
          <a:lstStyle/>
          <a:p>
            <a:pPr>
              <a:lnSpc>
                <a:spcPct val="100000"/>
              </a:lnSpc>
              <a:spcBef>
                <a:spcPts val="0"/>
              </a:spcBef>
            </a:pPr>
            <a:r>
              <a:rPr lang="en-US" sz="1723">
                <a:latin typeface="Arial" charset="0"/>
                <a:ea typeface="Arial" charset="0"/>
                <a:cs typeface="Arial" charset="0"/>
              </a:rPr>
              <a:t>Development, issue and replacement of hand hygiene promotions through effective communications including posters and other reminders</a:t>
            </a:r>
          </a:p>
          <a:p>
            <a:pPr>
              <a:lnSpc>
                <a:spcPct val="100000"/>
              </a:lnSpc>
              <a:spcBef>
                <a:spcPts val="0"/>
              </a:spcBef>
            </a:pPr>
            <a:r>
              <a:rPr lang="en-US" sz="1723">
                <a:latin typeface="Arial" charset="0"/>
                <a:ea typeface="Arial" charset="0"/>
                <a:cs typeface="Arial" charset="0"/>
              </a:rPr>
              <a:t>In your facility, ask</a:t>
            </a:r>
          </a:p>
          <a:p>
            <a:pPr lvl="1">
              <a:lnSpc>
                <a:spcPct val="100000"/>
              </a:lnSpc>
              <a:spcBef>
                <a:spcPts val="0"/>
              </a:spcBef>
            </a:pPr>
            <a:r>
              <a:rPr lang="en-US" sz="1723">
                <a:latin typeface="Arial" charset="0"/>
                <a:ea typeface="Arial" charset="0"/>
                <a:cs typeface="Arial" charset="0"/>
              </a:rPr>
              <a:t>What is the best way to publicize actions to support hand hygiene improvement?</a:t>
            </a:r>
          </a:p>
          <a:p>
            <a:pPr lvl="1">
              <a:lnSpc>
                <a:spcPct val="100000"/>
              </a:lnSpc>
              <a:spcBef>
                <a:spcPts val="0"/>
              </a:spcBef>
            </a:pPr>
            <a:r>
              <a:rPr lang="en-US" sz="1723">
                <a:latin typeface="Arial" charset="0"/>
                <a:ea typeface="Arial" charset="0"/>
                <a:cs typeface="Arial" charset="0"/>
              </a:rPr>
              <a:t>Do you engage health care staff/ others to help produce a range of reminders?</a:t>
            </a:r>
          </a:p>
          <a:p>
            <a:pPr lvl="1">
              <a:lnSpc>
                <a:spcPct val="100000"/>
              </a:lnSpc>
              <a:spcBef>
                <a:spcPts val="0"/>
              </a:spcBef>
            </a:pPr>
            <a:r>
              <a:rPr lang="en-US" sz="1723">
                <a:latin typeface="Arial" charset="0"/>
                <a:ea typeface="Arial" charset="0"/>
                <a:cs typeface="Arial" charset="0"/>
              </a:rPr>
              <a:t>Do the posters and reminders used reinforce and promote the Five Moments for Hand Hygiene related to the setting?</a:t>
            </a:r>
          </a:p>
          <a:p>
            <a:pPr>
              <a:lnSpc>
                <a:spcPct val="100000"/>
              </a:lnSpc>
              <a:spcBef>
                <a:spcPts val="0"/>
              </a:spcBef>
            </a:pPr>
            <a:endParaRPr lang="en-US" sz="1723">
              <a:latin typeface="Arial" charset="0"/>
              <a:ea typeface="Arial" charset="0"/>
              <a:cs typeface="Arial" charset="0"/>
            </a:endParaRPr>
          </a:p>
        </p:txBody>
      </p:sp>
      <p:pic>
        <p:nvPicPr>
          <p:cNvPr id="3" name="Picture 2">
            <a:extLst>
              <a:ext uri="{FF2B5EF4-FFF2-40B4-BE49-F238E27FC236}">
                <a16:creationId xmlns:a16="http://schemas.microsoft.com/office/drawing/2014/main" id="{661A377F-5667-D147-9A56-0C5A11C7F437}"/>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963453" y="160820"/>
            <a:ext cx="967499" cy="849113"/>
          </a:xfrm>
          <a:prstGeom prst="rect">
            <a:avLst/>
          </a:prstGeom>
        </p:spPr>
      </p:pic>
      <p:pic>
        <p:nvPicPr>
          <p:cNvPr id="6" name="Picture 5">
            <a:extLst>
              <a:ext uri="{FF2B5EF4-FFF2-40B4-BE49-F238E27FC236}">
                <a16:creationId xmlns:a16="http://schemas.microsoft.com/office/drawing/2014/main" id="{AF1E323D-F8D1-EA49-A85C-22B9ABB682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52408" y="1772717"/>
            <a:ext cx="4187731" cy="378120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ADC63C7-A3F1-9647-B781-E351DF5D5965}"/>
              </a:ext>
            </a:extLst>
          </p:cNvPr>
          <p:cNvSpPr txBox="1"/>
          <p:nvPr/>
        </p:nvSpPr>
        <p:spPr>
          <a:xfrm>
            <a:off x="423081" y="4733095"/>
            <a:ext cx="6810232" cy="1320361"/>
          </a:xfrm>
          <a:prstGeom prst="rect">
            <a:avLst/>
          </a:prstGeom>
          <a:noFill/>
        </p:spPr>
        <p:txBody>
          <a:bodyPr wrap="square" rtlCol="0">
            <a:spAutoFit/>
          </a:bodyPr>
          <a:lstStyle/>
          <a:p>
            <a:pPr marL="259175" indent="-259175" defTabSz="829361">
              <a:buFont typeface="Arial" panose="020B0604020202020204" pitchFamily="34" charset="0"/>
              <a:buChar char="•"/>
            </a:pPr>
            <a:r>
              <a:rPr lang="en-US" sz="1995" dirty="0">
                <a:solidFill>
                  <a:srgbClr val="002060"/>
                </a:solidFill>
                <a:latin typeface="Arial" panose="020B0604020202020204" pitchFamily="34" charset="0"/>
                <a:cs typeface="Arial" panose="020B0604020202020204" pitchFamily="34" charset="0"/>
              </a:rPr>
              <a:t>A range of hand hygiene promotion and educational materials clearly visible and understandable, at key places (and replaced on a scheduled basis)</a:t>
            </a:r>
          </a:p>
          <a:p>
            <a:pPr marL="259175" indent="-259175" defTabSz="829361">
              <a:buFont typeface="Arial" panose="020B0604020202020204" pitchFamily="34" charset="0"/>
              <a:buChar char="•"/>
            </a:pPr>
            <a:r>
              <a:rPr lang="en-US" sz="1995" dirty="0">
                <a:solidFill>
                  <a:srgbClr val="002060"/>
                </a:solidFill>
                <a:latin typeface="Arial" panose="020B0604020202020204" pitchFamily="34" charset="0"/>
                <a:cs typeface="Arial" panose="020B0604020202020204" pitchFamily="34" charset="0"/>
              </a:rPr>
              <a:t>Participation in hand hygiene campaigns</a:t>
            </a:r>
          </a:p>
        </p:txBody>
      </p:sp>
      <p:sp>
        <p:nvSpPr>
          <p:cNvPr id="9" name="Text Placeholder 2">
            <a:extLst>
              <a:ext uri="{FF2B5EF4-FFF2-40B4-BE49-F238E27FC236}">
                <a16:creationId xmlns:a16="http://schemas.microsoft.com/office/drawing/2014/main" id="{B2E85A7C-C61D-E44F-BBB3-E8179DD7F8B9}"/>
              </a:ext>
            </a:extLst>
          </p:cNvPr>
          <p:cNvSpPr txBox="1">
            <a:spLocks/>
          </p:cNvSpPr>
          <p:nvPr/>
        </p:nvSpPr>
        <p:spPr bwMode="gray">
          <a:xfrm>
            <a:off x="511831" y="4128480"/>
            <a:ext cx="6721482" cy="419895"/>
          </a:xfrm>
          <a:prstGeom prst="rect">
            <a:avLst/>
          </a:prstGeom>
          <a:solidFill>
            <a:schemeClr val="tx1"/>
          </a:solidFill>
        </p:spPr>
        <p:txBody>
          <a:bodyPr vert="horz" lIns="18000" tIns="0" rIns="18000"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0">
              <a:buClr>
                <a:prstClr val="black"/>
              </a:buClr>
              <a:defRPr/>
            </a:pPr>
            <a:r>
              <a:rPr lang="en-US" b="1">
                <a:solidFill>
                  <a:prstClr val="white"/>
                </a:solidFill>
                <a:latin typeface="Arial"/>
              </a:rPr>
              <a:t>WHAT MIGHT THIS LOOK LIKE IN A FACILITY?</a:t>
            </a:r>
          </a:p>
        </p:txBody>
      </p:sp>
      <p:pic>
        <p:nvPicPr>
          <p:cNvPr id="10" name="Picture 9">
            <a:extLst>
              <a:ext uri="{FF2B5EF4-FFF2-40B4-BE49-F238E27FC236}">
                <a16:creationId xmlns:a16="http://schemas.microsoft.com/office/drawing/2014/main" id="{0A4C733C-D4D8-2F49-ABBA-B186C8A3D53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9406665">
            <a:off x="35003" y="7982"/>
            <a:ext cx="1079250" cy="1188862"/>
          </a:xfrm>
          <a:prstGeom prst="rect">
            <a:avLst/>
          </a:prstGeom>
        </p:spPr>
      </p:pic>
      <p:sp>
        <p:nvSpPr>
          <p:cNvPr id="2" name="Title 1">
            <a:extLst>
              <a:ext uri="{FF2B5EF4-FFF2-40B4-BE49-F238E27FC236}">
                <a16:creationId xmlns:a16="http://schemas.microsoft.com/office/drawing/2014/main" id="{85CC9ED5-8996-9F41-AFF4-D8F8758313D3}"/>
              </a:ext>
            </a:extLst>
          </p:cNvPr>
          <p:cNvSpPr>
            <a:spLocks noGrp="1"/>
          </p:cNvSpPr>
          <p:nvPr>
            <p:ph type="title"/>
          </p:nvPr>
        </p:nvSpPr>
        <p:spPr>
          <a:xfrm>
            <a:off x="1134999" y="-14218"/>
            <a:ext cx="7780100" cy="1325563"/>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Sell it – communications &amp; reminders</a:t>
            </a: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92779" y="160821"/>
            <a:ext cx="1137079" cy="1058224"/>
          </a:xfrm>
          <a:prstGeom prst="rect">
            <a:avLst/>
          </a:prstGeom>
        </p:spPr>
      </p:pic>
      <p:sp>
        <p:nvSpPr>
          <p:cNvPr id="4" name="TextBox 3"/>
          <p:cNvSpPr txBox="1"/>
          <p:nvPr/>
        </p:nvSpPr>
        <p:spPr>
          <a:xfrm>
            <a:off x="423081" y="6467029"/>
            <a:ext cx="8144346" cy="276999"/>
          </a:xfrm>
          <a:prstGeom prst="rect">
            <a:avLst/>
          </a:prstGeom>
          <a:noFill/>
        </p:spPr>
        <p:txBody>
          <a:bodyPr wrap="square" rtlCol="0">
            <a:spAutoFit/>
          </a:bodyPr>
          <a:lstStyle/>
          <a:p>
            <a:pPr defTabSz="829361"/>
            <a:r>
              <a:rPr lang="en-US" sz="1200">
                <a:solidFill>
                  <a:prstClr val="black"/>
                </a:solidFill>
                <a:latin typeface="Calibri"/>
                <a:hlinkClick r:id="rId8"/>
              </a:rPr>
              <a:t>https://www.who.int/infection-prevention/tools/hand-hygiene/workplace_reminders/en/</a:t>
            </a:r>
            <a:r>
              <a:rPr lang="en-US" sz="1200">
                <a:solidFill>
                  <a:prstClr val="black"/>
                </a:solidFill>
                <a:latin typeface="Calibri"/>
              </a:rPr>
              <a:t> </a:t>
            </a:r>
          </a:p>
        </p:txBody>
      </p:sp>
    </p:spTree>
    <p:extLst>
      <p:ext uri="{BB962C8B-B14F-4D97-AF65-F5344CB8AC3E}">
        <p14:creationId xmlns:p14="http://schemas.microsoft.com/office/powerpoint/2010/main" val="2319165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36E92D-57D1-9946-BFAF-4DFD6F66C9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2" b="14801"/>
          <a:stretch/>
        </p:blipFill>
        <p:spPr>
          <a:xfrm>
            <a:off x="4769763" y="441868"/>
            <a:ext cx="3052905" cy="3460208"/>
          </a:xfrm>
          <a:prstGeom prst="rect">
            <a:avLst/>
          </a:prstGeom>
        </p:spPr>
      </p:pic>
      <p:pic>
        <p:nvPicPr>
          <p:cNvPr id="21" name="Picture 20">
            <a:extLst>
              <a:ext uri="{FF2B5EF4-FFF2-40B4-BE49-F238E27FC236}">
                <a16:creationId xmlns:a16="http://schemas.microsoft.com/office/drawing/2014/main" id="{9F6BC87C-409A-A247-8A93-97933ADFC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9514" y="428521"/>
            <a:ext cx="2898654" cy="3776214"/>
          </a:xfrm>
          <a:prstGeom prst="rect">
            <a:avLst/>
          </a:prstGeom>
          <a:ln>
            <a:solidFill>
              <a:schemeClr val="tx1">
                <a:lumMod val="50000"/>
                <a:lumOff val="50000"/>
              </a:schemeClr>
            </a:solidFill>
          </a:ln>
        </p:spPr>
      </p:pic>
      <p:sp>
        <p:nvSpPr>
          <p:cNvPr id="10" name="TextBox 9"/>
          <p:cNvSpPr txBox="1"/>
          <p:nvPr/>
        </p:nvSpPr>
        <p:spPr>
          <a:xfrm>
            <a:off x="664724" y="4465000"/>
            <a:ext cx="7012489" cy="1446550"/>
          </a:xfrm>
          <a:prstGeom prst="rect">
            <a:avLst/>
          </a:prstGeom>
          <a:noFill/>
        </p:spPr>
        <p:txBody>
          <a:bodyPr wrap="square" rtlCol="0">
            <a:spAutoFit/>
          </a:bodyPr>
          <a:lstStyle/>
          <a:p>
            <a:pPr defTabSz="457185"/>
            <a:r>
              <a:rPr lang="en-US" sz="4400" b="1">
                <a:solidFill>
                  <a:prstClr val="black"/>
                </a:solidFill>
                <a:latin typeface="Arial"/>
                <a:cs typeface="Arial"/>
              </a:rPr>
              <a:t>SAVE LIVES CLEAN YOUR HANDS 2020</a:t>
            </a:r>
            <a:endParaRPr lang="en-US" sz="4400">
              <a:solidFill>
                <a:prstClr val="black"/>
              </a:solidFill>
              <a:latin typeface="Arial"/>
              <a:cs typeface="Arial"/>
            </a:endParaRPr>
          </a:p>
        </p:txBody>
      </p:sp>
      <p:grpSp>
        <p:nvGrpSpPr>
          <p:cNvPr id="18" name="Group 17">
            <a:extLst>
              <a:ext uri="{FF2B5EF4-FFF2-40B4-BE49-F238E27FC236}">
                <a16:creationId xmlns:a16="http://schemas.microsoft.com/office/drawing/2014/main" id="{AA07DDE2-E215-4C4C-97E4-E592908CA3A6}"/>
              </a:ext>
            </a:extLst>
          </p:cNvPr>
          <p:cNvGrpSpPr/>
          <p:nvPr/>
        </p:nvGrpSpPr>
        <p:grpSpPr>
          <a:xfrm>
            <a:off x="9845325" y="4494510"/>
            <a:ext cx="1773281" cy="1650265"/>
            <a:chOff x="8393857" y="5479851"/>
            <a:chExt cx="1522471" cy="1345113"/>
          </a:xfrm>
        </p:grpSpPr>
        <p:sp>
          <p:nvSpPr>
            <p:cNvPr id="2" name="Rectangle 1"/>
            <p:cNvSpPr/>
            <p:nvPr/>
          </p:nvSpPr>
          <p:spPr>
            <a:xfrm>
              <a:off x="8473698" y="5513454"/>
              <a:ext cx="1442630" cy="36650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srgbClr val="FC002F"/>
                </a:solidFill>
                <a:latin typeface="Calibri"/>
              </a:endParaRPr>
            </a:p>
          </p:txBody>
        </p:sp>
        <p:sp>
          <p:nvSpPr>
            <p:cNvPr id="3" name="Rectangle 2"/>
            <p:cNvSpPr/>
            <p:nvPr/>
          </p:nvSpPr>
          <p:spPr>
            <a:xfrm>
              <a:off x="8473698" y="6332082"/>
              <a:ext cx="1442630" cy="49288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srgbClr val="FC002F"/>
                </a:solidFill>
                <a:latin typeface="Calibri"/>
              </a:endParaRPr>
            </a:p>
          </p:txBody>
        </p:sp>
        <p:sp>
          <p:nvSpPr>
            <p:cNvPr id="4" name="TextBox 3"/>
            <p:cNvSpPr txBox="1"/>
            <p:nvPr/>
          </p:nvSpPr>
          <p:spPr>
            <a:xfrm>
              <a:off x="8552111" y="5479851"/>
              <a:ext cx="1364217" cy="409609"/>
            </a:xfrm>
            <a:prstGeom prst="rect">
              <a:avLst/>
            </a:prstGeom>
            <a:noFill/>
          </p:spPr>
          <p:txBody>
            <a:bodyPr wrap="square" rtlCol="0">
              <a:spAutoFit/>
            </a:bodyPr>
            <a:lstStyle/>
            <a:p>
              <a:pPr algn="ctr" defTabSz="457185"/>
              <a:r>
                <a:rPr lang="en-US" sz="1814">
                  <a:solidFill>
                    <a:prstClr val="white"/>
                  </a:solidFill>
                  <a:latin typeface="Arial"/>
                  <a:cs typeface="Arial"/>
                </a:rPr>
                <a:t>Live</a:t>
              </a:r>
            </a:p>
          </p:txBody>
        </p:sp>
        <p:sp>
          <p:nvSpPr>
            <p:cNvPr id="5" name="TextBox 4"/>
            <p:cNvSpPr txBox="1"/>
            <p:nvPr/>
          </p:nvSpPr>
          <p:spPr>
            <a:xfrm>
              <a:off x="8393857" y="6378468"/>
              <a:ext cx="1522471" cy="347962"/>
            </a:xfrm>
            <a:prstGeom prst="rect">
              <a:avLst/>
            </a:prstGeom>
            <a:noFill/>
          </p:spPr>
          <p:txBody>
            <a:bodyPr wrap="square" rtlCol="0">
              <a:spAutoFit/>
            </a:bodyPr>
            <a:lstStyle/>
            <a:p>
              <a:pPr algn="ctr" defTabSz="457185"/>
              <a:r>
                <a:rPr lang="en-US" sz="1451">
                  <a:solidFill>
                    <a:prstClr val="white"/>
                  </a:solidFill>
                  <a:latin typeface="Arial"/>
                  <a:cs typeface="Arial"/>
                </a:rPr>
                <a:t>May 7 2020 </a:t>
              </a:r>
            </a:p>
          </p:txBody>
        </p:sp>
        <p:pic>
          <p:nvPicPr>
            <p:cNvPr id="17" name="Picture 16">
              <a:extLst>
                <a:ext uri="{FF2B5EF4-FFF2-40B4-BE49-F238E27FC236}">
                  <a16:creationId xmlns:a16="http://schemas.microsoft.com/office/drawing/2014/main" id="{59967E0B-8D31-6E41-9280-12F76D4CE5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3698" y="5879961"/>
              <a:ext cx="1442630" cy="460174"/>
            </a:xfrm>
            <a:prstGeom prst="rect">
              <a:avLst/>
            </a:prstGeom>
          </p:spPr>
        </p:pic>
      </p:grpSp>
      <p:sp>
        <p:nvSpPr>
          <p:cNvPr id="14" name="Rectangle 13">
            <a:extLst>
              <a:ext uri="{FF2B5EF4-FFF2-40B4-BE49-F238E27FC236}">
                <a16:creationId xmlns:a16="http://schemas.microsoft.com/office/drawing/2014/main" id="{A3FB5184-4E0F-5A47-BB9E-1512A62D67F8}"/>
              </a:ext>
            </a:extLst>
          </p:cNvPr>
          <p:cNvSpPr/>
          <p:nvPr/>
        </p:nvSpPr>
        <p:spPr>
          <a:xfrm>
            <a:off x="682764" y="5923476"/>
            <a:ext cx="7266594" cy="3599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prstClr val="white"/>
              </a:solidFill>
              <a:latin typeface="Calibri"/>
            </a:endParaRPr>
          </a:p>
        </p:txBody>
      </p:sp>
      <p:sp>
        <p:nvSpPr>
          <p:cNvPr id="15" name="TextBox 14">
            <a:extLst>
              <a:ext uri="{FF2B5EF4-FFF2-40B4-BE49-F238E27FC236}">
                <a16:creationId xmlns:a16="http://schemas.microsoft.com/office/drawing/2014/main" id="{CEA451A8-C31B-6147-84DE-BDC12B036790}"/>
              </a:ext>
            </a:extLst>
          </p:cNvPr>
          <p:cNvSpPr txBox="1"/>
          <p:nvPr/>
        </p:nvSpPr>
        <p:spPr>
          <a:xfrm>
            <a:off x="682764" y="5919037"/>
            <a:ext cx="7138077" cy="369332"/>
          </a:xfrm>
          <a:prstGeom prst="rect">
            <a:avLst/>
          </a:prstGeom>
          <a:noFill/>
        </p:spPr>
        <p:txBody>
          <a:bodyPr wrap="square" rtlCol="0">
            <a:spAutoFit/>
          </a:bodyPr>
          <a:lstStyle/>
          <a:p>
            <a:pPr defTabSz="457185"/>
            <a:r>
              <a:rPr lang="en-US">
                <a:solidFill>
                  <a:prstClr val="white"/>
                </a:solidFill>
                <a:latin typeface="Arial"/>
                <a:cs typeface="Arial"/>
              </a:rPr>
              <a:t>Campaign launched in 2009. </a:t>
            </a:r>
            <a:endParaRPr lang="en-US" sz="1814">
              <a:solidFill>
                <a:prstClr val="white"/>
              </a:solidFill>
              <a:latin typeface="Arial"/>
              <a:cs typeface="Arial"/>
            </a:endParaRPr>
          </a:p>
        </p:txBody>
      </p:sp>
      <p:sp>
        <p:nvSpPr>
          <p:cNvPr id="19" name="Rectangle 18">
            <a:extLst>
              <a:ext uri="{FF2B5EF4-FFF2-40B4-BE49-F238E27FC236}">
                <a16:creationId xmlns:a16="http://schemas.microsoft.com/office/drawing/2014/main" id="{BD68715F-6C57-6D45-897E-8E47C8C7FCA1}"/>
              </a:ext>
            </a:extLst>
          </p:cNvPr>
          <p:cNvSpPr/>
          <p:nvPr/>
        </p:nvSpPr>
        <p:spPr>
          <a:xfrm>
            <a:off x="682764" y="3909394"/>
            <a:ext cx="6994449" cy="58511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srgbClr val="FC002F"/>
              </a:solidFill>
              <a:latin typeface="Calibri"/>
            </a:endParaRPr>
          </a:p>
        </p:txBody>
      </p:sp>
      <p:sp>
        <p:nvSpPr>
          <p:cNvPr id="20" name="TextBox 19">
            <a:extLst>
              <a:ext uri="{FF2B5EF4-FFF2-40B4-BE49-F238E27FC236}">
                <a16:creationId xmlns:a16="http://schemas.microsoft.com/office/drawing/2014/main" id="{4679EBB1-E5E9-B740-A19D-FDFACAFA4751}"/>
              </a:ext>
            </a:extLst>
          </p:cNvPr>
          <p:cNvSpPr txBox="1"/>
          <p:nvPr/>
        </p:nvSpPr>
        <p:spPr>
          <a:xfrm>
            <a:off x="682765" y="3971290"/>
            <a:ext cx="5084739" cy="523220"/>
          </a:xfrm>
          <a:prstGeom prst="rect">
            <a:avLst/>
          </a:prstGeom>
          <a:noFill/>
        </p:spPr>
        <p:txBody>
          <a:bodyPr wrap="square" rtlCol="0">
            <a:spAutoFit/>
          </a:bodyPr>
          <a:lstStyle/>
          <a:p>
            <a:pPr defTabSz="457185"/>
            <a:r>
              <a:rPr lang="en-US" sz="2800" b="1">
                <a:solidFill>
                  <a:prstClr val="white"/>
                </a:solidFill>
                <a:latin typeface="Arial"/>
                <a:cs typeface="Arial"/>
              </a:rPr>
              <a:t>BREAKING NEWS </a:t>
            </a:r>
          </a:p>
        </p:txBody>
      </p:sp>
      <p:sp>
        <p:nvSpPr>
          <p:cNvPr id="23" name="Frame 22">
            <a:extLst>
              <a:ext uri="{FF2B5EF4-FFF2-40B4-BE49-F238E27FC236}">
                <a16:creationId xmlns:a16="http://schemas.microsoft.com/office/drawing/2014/main" id="{C8B00485-65A1-1C44-9C0F-605A38242FAE}"/>
              </a:ext>
            </a:extLst>
          </p:cNvPr>
          <p:cNvSpPr/>
          <p:nvPr/>
        </p:nvSpPr>
        <p:spPr>
          <a:xfrm>
            <a:off x="232012" y="134488"/>
            <a:ext cx="11791666" cy="6500336"/>
          </a:xfrm>
          <a:prstGeom prst="frame">
            <a:avLst>
              <a:gd name="adj1" fmla="val 36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prstClr val="black"/>
              </a:solidFill>
              <a:latin typeface="Calibri"/>
            </a:endParaRPr>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24263" y="405423"/>
            <a:ext cx="2797820" cy="3535033"/>
          </a:xfrm>
          <a:prstGeom prst="rect">
            <a:avLst/>
          </a:prstGeom>
        </p:spPr>
      </p:pic>
      <p:cxnSp>
        <p:nvCxnSpPr>
          <p:cNvPr id="24" name="Straight Connector 23"/>
          <p:cNvCxnSpPr>
            <a:cxnSpLocks/>
          </p:cNvCxnSpPr>
          <p:nvPr/>
        </p:nvCxnSpPr>
        <p:spPr>
          <a:xfrm flipV="1">
            <a:off x="464024" y="3902075"/>
            <a:ext cx="11300346" cy="1871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9158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8B893363-AF79-1D48-84F1-802BF661291D}"/>
              </a:ext>
            </a:extLst>
          </p:cNvPr>
          <p:cNvSpPr txBox="1">
            <a:spLocks/>
          </p:cNvSpPr>
          <p:nvPr/>
        </p:nvSpPr>
        <p:spPr>
          <a:xfrm>
            <a:off x="382137" y="1422335"/>
            <a:ext cx="8273338" cy="3300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7340" indent="-207340" defTabSz="829361">
              <a:lnSpc>
                <a:spcPct val="100000"/>
              </a:lnSpc>
              <a:spcBef>
                <a:spcPts val="0"/>
              </a:spcBef>
            </a:pPr>
            <a:r>
              <a:rPr lang="en-US" sz="1800">
                <a:solidFill>
                  <a:prstClr val="black"/>
                </a:solidFill>
                <a:latin typeface="Arial" panose="020B0604020202020204" pitchFamily="34" charset="0"/>
                <a:cs typeface="Arial" panose="020B0604020202020204" pitchFamily="34" charset="0"/>
              </a:rPr>
              <a:t>Patients and staff “feel” safe and cared for in a hygienic environment that </a:t>
            </a:r>
            <a:r>
              <a:rPr lang="en-US" sz="1800" b="1">
                <a:solidFill>
                  <a:prstClr val="black"/>
                </a:solidFill>
                <a:latin typeface="Arial" panose="020B0604020202020204" pitchFamily="34" charset="0"/>
                <a:cs typeface="Arial" panose="020B0604020202020204" pitchFamily="34" charset="0"/>
              </a:rPr>
              <a:t>values</a:t>
            </a:r>
            <a:r>
              <a:rPr lang="en-US" sz="1800">
                <a:solidFill>
                  <a:prstClr val="black"/>
                </a:solidFill>
                <a:latin typeface="Arial" panose="020B0604020202020204" pitchFamily="34" charset="0"/>
                <a:cs typeface="Arial" panose="020B0604020202020204" pitchFamily="34" charset="0"/>
              </a:rPr>
              <a:t> the importance of hand hygiene at the right times</a:t>
            </a:r>
          </a:p>
          <a:p>
            <a:pPr marL="207340" indent="-207340" defTabSz="829361">
              <a:lnSpc>
                <a:spcPct val="100000"/>
              </a:lnSpc>
              <a:spcBef>
                <a:spcPts val="0"/>
              </a:spcBef>
            </a:pPr>
            <a:r>
              <a:rPr lang="en-US" sz="1800" b="1">
                <a:solidFill>
                  <a:prstClr val="black"/>
                </a:solidFill>
                <a:latin typeface="Arial" panose="020B0604020202020204" pitchFamily="34" charset="0"/>
                <a:cs typeface="Arial" panose="020B0604020202020204" pitchFamily="34" charset="0"/>
              </a:rPr>
              <a:t>In your facility, ask:</a:t>
            </a:r>
          </a:p>
          <a:p>
            <a:pPr marL="622021" lvl="1" indent="-207340" defTabSz="829361">
              <a:lnSpc>
                <a:spcPct val="100000"/>
              </a:lnSpc>
              <a:spcBef>
                <a:spcPts val="0"/>
              </a:spcBef>
            </a:pPr>
            <a:r>
              <a:rPr lang="en-US" sz="1800">
                <a:solidFill>
                  <a:prstClr val="black"/>
                </a:solidFill>
                <a:latin typeface="Arial" panose="020B0604020202020204" pitchFamily="34" charset="0"/>
                <a:cs typeface="Arial" panose="020B0604020202020204" pitchFamily="34" charset="0"/>
              </a:rPr>
              <a:t>How do you make and maintain hand hygiene as a facility priority? Is it discussed at senior management level?</a:t>
            </a:r>
          </a:p>
          <a:p>
            <a:pPr marL="622021" lvl="1" indent="-207340" defTabSz="829361">
              <a:lnSpc>
                <a:spcPct val="100000"/>
              </a:lnSpc>
              <a:spcBef>
                <a:spcPts val="0"/>
              </a:spcBef>
            </a:pPr>
            <a:r>
              <a:rPr lang="en-US" sz="1800">
                <a:solidFill>
                  <a:prstClr val="black"/>
                </a:solidFill>
                <a:latin typeface="Arial" panose="020B0604020202020204" pitchFamily="34" charset="0"/>
                <a:cs typeface="Arial" panose="020B0604020202020204" pitchFamily="34" charset="0"/>
              </a:rPr>
              <a:t>How are senior managers, champions and opinion leaders engaged and engaging others over time?</a:t>
            </a:r>
          </a:p>
          <a:p>
            <a:pPr marL="622021" lvl="1" indent="-207340" defTabSz="829361">
              <a:lnSpc>
                <a:spcPct val="100000"/>
              </a:lnSpc>
              <a:spcBef>
                <a:spcPts val="0"/>
              </a:spcBef>
            </a:pPr>
            <a:r>
              <a:rPr lang="en-US" sz="1800">
                <a:solidFill>
                  <a:prstClr val="black"/>
                </a:solidFill>
                <a:latin typeface="Arial" panose="020B0604020202020204" pitchFamily="34" charset="0"/>
                <a:cs typeface="Arial" panose="020B0604020202020204" pitchFamily="34" charset="0"/>
              </a:rPr>
              <a:t>Do all levels of staff, including senior managers and other leaders understand, role model and value the importance of the Five Moments for Hand Hygiene?</a:t>
            </a:r>
            <a:endParaRPr lang="en-US" sz="1800">
              <a:solidFill>
                <a:prstClr val="black"/>
              </a:solidFill>
              <a:latin typeface="Calibri"/>
            </a:endParaRPr>
          </a:p>
        </p:txBody>
      </p:sp>
      <p:pic>
        <p:nvPicPr>
          <p:cNvPr id="6" name="Picture 5">
            <a:extLst>
              <a:ext uri="{FF2B5EF4-FFF2-40B4-BE49-F238E27FC236}">
                <a16:creationId xmlns:a16="http://schemas.microsoft.com/office/drawing/2014/main" id="{19014BE2-7954-184B-8454-270280F1B7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9533" y="1391954"/>
            <a:ext cx="2058433" cy="2363779"/>
          </a:xfrm>
          <a:prstGeom prst="rect">
            <a:avLst/>
          </a:prstGeom>
          <a:ln>
            <a:noFill/>
          </a:ln>
          <a:effectLst>
            <a:outerShdw blurRad="292100" dist="139700" dir="2700000" algn="tl" rotWithShape="0">
              <a:srgbClr val="333333">
                <a:alpha val="65000"/>
              </a:srgbClr>
            </a:outerShdw>
          </a:effectLst>
        </p:spPr>
      </p:pic>
      <p:sp>
        <p:nvSpPr>
          <p:cNvPr id="7" name="Text Placeholder 2">
            <a:extLst>
              <a:ext uri="{FF2B5EF4-FFF2-40B4-BE49-F238E27FC236}">
                <a16:creationId xmlns:a16="http://schemas.microsoft.com/office/drawing/2014/main" id="{88BA9E63-A45B-2F47-8123-E956219247DD}"/>
              </a:ext>
            </a:extLst>
          </p:cNvPr>
          <p:cNvSpPr txBox="1">
            <a:spLocks/>
          </p:cNvSpPr>
          <p:nvPr/>
        </p:nvSpPr>
        <p:spPr>
          <a:xfrm>
            <a:off x="382137" y="6194748"/>
            <a:ext cx="8684820" cy="145139"/>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29361">
              <a:spcBef>
                <a:spcPct val="0"/>
              </a:spcBef>
              <a:spcAft>
                <a:spcPct val="0"/>
              </a:spcAft>
              <a:buNone/>
            </a:pPr>
            <a:r>
              <a:rPr lang="en-GB" altLang="en-US" sz="1200">
                <a:solidFill>
                  <a:srgbClr val="002060"/>
                </a:solidFill>
                <a:latin typeface="Arial" panose="020B0604020202020204" pitchFamily="34" charset="0"/>
                <a:cs typeface="Arial" panose="020B0604020202020204" pitchFamily="34" charset="0"/>
              </a:rPr>
              <a:t>What Women Want Global Findings – Image from White Ribbon Alliance (</a:t>
            </a:r>
            <a:r>
              <a:rPr lang="en-GB" altLang="en-US" sz="1200" err="1">
                <a:solidFill>
                  <a:srgbClr val="002060"/>
                </a:solidFill>
                <a:latin typeface="Arial" panose="020B0604020202020204" pitchFamily="34" charset="0"/>
                <a:cs typeface="Arial" panose="020B0604020202020204" pitchFamily="34" charset="0"/>
              </a:rPr>
              <a:t>WhiteRibbonAlliance</a:t>
            </a:r>
            <a:r>
              <a:rPr lang="en-GB" altLang="en-US" sz="1200">
                <a:solidFill>
                  <a:srgbClr val="002060"/>
                </a:solidFill>
                <a:latin typeface="Arial" panose="020B0604020202020204" pitchFamily="34" charset="0"/>
                <a:cs typeface="Arial" panose="020B0604020202020204" pitchFamily="34" charset="0"/>
              </a:rPr>
              <a:t>) </a:t>
            </a:r>
          </a:p>
          <a:p>
            <a:pPr marL="0" indent="0" defTabSz="829361">
              <a:spcBef>
                <a:spcPct val="0"/>
              </a:spcBef>
              <a:spcAft>
                <a:spcPct val="0"/>
              </a:spcAft>
              <a:buNone/>
            </a:pPr>
            <a:r>
              <a:rPr lang="en-GB" sz="1200">
                <a:solidFill>
                  <a:srgbClr val="002060"/>
                </a:solidFill>
                <a:latin typeface="Calibri"/>
                <a:hlinkClick r:id="rId4"/>
              </a:rPr>
              <a:t>https://www.dropbox.com/sh/rcw1hn9dnqu1fpl/AAC0qON71SZULyRM3j_Xkd6da?dl=0</a:t>
            </a:r>
            <a:r>
              <a:rPr lang="en-GB" sz="1200">
                <a:solidFill>
                  <a:srgbClr val="002060"/>
                </a:solidFill>
                <a:latin typeface="Calibri"/>
              </a:rPr>
              <a:t> </a:t>
            </a:r>
            <a:r>
              <a:rPr lang="en-GB" sz="1200">
                <a:solidFill>
                  <a:srgbClr val="002060"/>
                </a:solidFill>
                <a:latin typeface="Calibri"/>
                <a:hlinkClick r:id="rId5"/>
              </a:rPr>
              <a:t>https://www.who.int/infection-prevention/tools/hand-hygiene/safety_climate/en/</a:t>
            </a:r>
            <a:r>
              <a:rPr lang="en-GB" sz="1200">
                <a:solidFill>
                  <a:srgbClr val="002060"/>
                </a:solidFill>
                <a:latin typeface="Calibri"/>
              </a:rPr>
              <a:t> </a:t>
            </a:r>
            <a:endParaRPr lang="en-GB" altLang="en-US" sz="1200">
              <a:solidFill>
                <a:srgbClr val="00206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AF8F2DD-0607-1442-AC90-A4629F8CAA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26860" y="76988"/>
            <a:ext cx="1006645" cy="992055"/>
          </a:xfrm>
          <a:prstGeom prst="rect">
            <a:avLst/>
          </a:prstGeom>
        </p:spPr>
      </p:pic>
      <p:pic>
        <p:nvPicPr>
          <p:cNvPr id="9" name="Picture 8">
            <a:extLst>
              <a:ext uri="{FF2B5EF4-FFF2-40B4-BE49-F238E27FC236}">
                <a16:creationId xmlns:a16="http://schemas.microsoft.com/office/drawing/2014/main" id="{2856E3B2-89F8-F044-9FA2-9760CCCFE2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0033165">
            <a:off x="241827" y="-123357"/>
            <a:ext cx="1142664" cy="1363825"/>
          </a:xfrm>
          <a:prstGeom prst="rect">
            <a:avLst/>
          </a:prstGeom>
        </p:spPr>
      </p:pic>
      <p:sp>
        <p:nvSpPr>
          <p:cNvPr id="2" name="Title 1">
            <a:extLst>
              <a:ext uri="{FF2B5EF4-FFF2-40B4-BE49-F238E27FC236}">
                <a16:creationId xmlns:a16="http://schemas.microsoft.com/office/drawing/2014/main" id="{0CB2D4A1-E378-1848-B6C5-F039316687F1}"/>
              </a:ext>
            </a:extLst>
          </p:cNvPr>
          <p:cNvSpPr>
            <a:spLocks noGrp="1"/>
          </p:cNvSpPr>
          <p:nvPr>
            <p:ph type="title"/>
          </p:nvPr>
        </p:nvSpPr>
        <p:spPr>
          <a:xfrm>
            <a:off x="1455429" y="-8843"/>
            <a:ext cx="7954893" cy="1325563"/>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Live it – institutional safety climate </a:t>
            </a:r>
            <a:b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br>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(a safe culture)</a:t>
            </a:r>
          </a:p>
        </p:txBody>
      </p:sp>
      <p:pic>
        <p:nvPicPr>
          <p:cNvPr id="10" name="Picture 9" descr="A close up of a piece of paper&#10;&#10;Description generated with very high confidence">
            <a:extLst>
              <a:ext uri="{FF2B5EF4-FFF2-40B4-BE49-F238E27FC236}">
                <a16:creationId xmlns:a16="http://schemas.microsoft.com/office/drawing/2014/main" id="{85B5C6FA-09A5-EF48-9152-7D3D6D2D05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75362" y="4358409"/>
            <a:ext cx="2767847" cy="20773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E9BE8A0-FC78-4546-AB98-A8B15126F1BC}"/>
              </a:ext>
            </a:extLst>
          </p:cNvPr>
          <p:cNvSpPr txBox="1"/>
          <p:nvPr/>
        </p:nvSpPr>
        <p:spPr>
          <a:xfrm>
            <a:off x="535785" y="4915880"/>
            <a:ext cx="8273338" cy="1208664"/>
          </a:xfrm>
          <a:prstGeom prst="rect">
            <a:avLst/>
          </a:prstGeom>
          <a:noFill/>
        </p:spPr>
        <p:txBody>
          <a:bodyPr wrap="square" rtlCol="0">
            <a:spAutoFit/>
          </a:bodyPr>
          <a:lstStyle/>
          <a:p>
            <a:pPr marL="259175" indent="-259175" defTabSz="829361">
              <a:buFont typeface="Arial" panose="020B0604020202020204" pitchFamily="34" charset="0"/>
              <a:buChar char="•"/>
            </a:pPr>
            <a:r>
              <a:rPr lang="en-US" sz="1451" dirty="0">
                <a:solidFill>
                  <a:srgbClr val="002060"/>
                </a:solidFill>
                <a:latin typeface="Arial" panose="020B0604020202020204" pitchFamily="34" charset="0"/>
                <a:cs typeface="Arial" panose="020B0604020202020204" pitchFamily="34" charset="0"/>
              </a:rPr>
              <a:t>Training, monitoring and communication plans are supported (</a:t>
            </a:r>
            <a:r>
              <a:rPr lang="en-US" sz="1451" dirty="0" err="1">
                <a:solidFill>
                  <a:srgbClr val="002060"/>
                </a:solidFill>
                <a:latin typeface="Arial" panose="020B0604020202020204" pitchFamily="34" charset="0"/>
                <a:cs typeface="Arial" panose="020B0604020202020204" pitchFamily="34" charset="0"/>
              </a:rPr>
              <a:t>inc</a:t>
            </a:r>
            <a:r>
              <a:rPr lang="en-US" sz="1451" dirty="0">
                <a:solidFill>
                  <a:srgbClr val="002060"/>
                </a:solidFill>
                <a:latin typeface="Arial" panose="020B0604020202020204" pitchFamily="34" charset="0"/>
                <a:cs typeface="Arial" panose="020B0604020202020204" pitchFamily="34" charset="0"/>
              </a:rPr>
              <a:t> budget allocation)</a:t>
            </a:r>
          </a:p>
          <a:p>
            <a:pPr marL="259175" indent="-259175" defTabSz="829361">
              <a:buFont typeface="Arial" panose="020B0604020202020204" pitchFamily="34" charset="0"/>
              <a:buChar char="•"/>
            </a:pPr>
            <a:r>
              <a:rPr lang="en-US" sz="1451" dirty="0">
                <a:solidFill>
                  <a:srgbClr val="002060"/>
                </a:solidFill>
                <a:latin typeface="Arial" panose="020B0604020202020204" pitchFamily="34" charset="0"/>
                <a:cs typeface="Arial" panose="020B0604020202020204" pitchFamily="34" charset="0"/>
              </a:rPr>
              <a:t>Messages from leaders are visible/audible</a:t>
            </a:r>
          </a:p>
          <a:p>
            <a:pPr marL="259175" indent="-259175" defTabSz="829361">
              <a:buFont typeface="Arial" panose="020B0604020202020204" pitchFamily="34" charset="0"/>
              <a:buChar char="•"/>
            </a:pPr>
            <a:r>
              <a:rPr lang="en-US" sz="1451" dirty="0">
                <a:solidFill>
                  <a:srgbClr val="002060"/>
                </a:solidFill>
                <a:latin typeface="Arial" panose="020B0604020202020204" pitchFamily="34" charset="0"/>
                <a:cs typeface="Arial" panose="020B0604020202020204" pitchFamily="34" charset="0"/>
              </a:rPr>
              <a:t>Leaders are seen to attend training and role model hand hygiene as per the Five Moments</a:t>
            </a:r>
          </a:p>
          <a:p>
            <a:pPr marL="259175" indent="-259175" defTabSz="829361">
              <a:buFont typeface="Arial" panose="020B0604020202020204" pitchFamily="34" charset="0"/>
              <a:buChar char="•"/>
            </a:pPr>
            <a:r>
              <a:rPr lang="en-US" sz="1451" dirty="0">
                <a:solidFill>
                  <a:srgbClr val="002060"/>
                </a:solidFill>
                <a:latin typeface="Arial" panose="020B0604020202020204" pitchFamily="34" charset="0"/>
                <a:cs typeface="Arial" panose="020B0604020202020204" pitchFamily="34" charset="0"/>
              </a:rPr>
              <a:t>Staff have WASH and IPC related responsibilities and are appraised, with high performing staff recognized &amp; rewarded and those who do not perform managed according to the local culture</a:t>
            </a:r>
          </a:p>
        </p:txBody>
      </p:sp>
      <p:sp>
        <p:nvSpPr>
          <p:cNvPr id="11" name="Text Placeholder 2">
            <a:extLst>
              <a:ext uri="{FF2B5EF4-FFF2-40B4-BE49-F238E27FC236}">
                <a16:creationId xmlns:a16="http://schemas.microsoft.com/office/drawing/2014/main" id="{52E0A2BE-B757-AA4A-BC24-C9E1E7AE78F5}"/>
              </a:ext>
            </a:extLst>
          </p:cNvPr>
          <p:cNvSpPr txBox="1">
            <a:spLocks/>
          </p:cNvSpPr>
          <p:nvPr/>
        </p:nvSpPr>
        <p:spPr bwMode="gray">
          <a:xfrm>
            <a:off x="382137" y="4409009"/>
            <a:ext cx="7942997" cy="313366"/>
          </a:xfrm>
          <a:prstGeom prst="rect">
            <a:avLst/>
          </a:prstGeom>
          <a:solidFill>
            <a:schemeClr val="tx1"/>
          </a:solidFill>
        </p:spPr>
        <p:txBody>
          <a:bodyPr vert="horz" lIns="18000" tIns="0" rIns="18000"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0">
              <a:buClr>
                <a:prstClr val="black"/>
              </a:buClr>
              <a:defRPr/>
            </a:pPr>
            <a:r>
              <a:rPr lang="en-US" b="1">
                <a:solidFill>
                  <a:prstClr val="white"/>
                </a:solidFill>
                <a:latin typeface="Arial"/>
              </a:rPr>
              <a:t>WHAT MIGHT THIS LOOK LIKE IN A FACILITY?</a:t>
            </a:r>
          </a:p>
        </p:txBody>
      </p:sp>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512491" y="76988"/>
            <a:ext cx="1190326" cy="1107778"/>
          </a:xfrm>
          <a:prstGeom prst="rect">
            <a:avLst/>
          </a:prstGeom>
        </p:spPr>
      </p:pic>
    </p:spTree>
    <p:extLst>
      <p:ext uri="{BB962C8B-B14F-4D97-AF65-F5344CB8AC3E}">
        <p14:creationId xmlns:p14="http://schemas.microsoft.com/office/powerpoint/2010/main" val="2369219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2670656" y="31417"/>
            <a:ext cx="7026083" cy="6974503"/>
          </a:xfrm>
          <a:prstGeom prst="donut">
            <a:avLst>
              <a:gd name="adj" fmla="val 9655"/>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black"/>
              </a:solidFill>
              <a:latin typeface="Calibri"/>
            </a:endParaRPr>
          </a:p>
        </p:txBody>
      </p:sp>
      <p:sp>
        <p:nvSpPr>
          <p:cNvPr id="7" name="Rectangle 6"/>
          <p:cNvSpPr/>
          <p:nvPr/>
        </p:nvSpPr>
        <p:spPr>
          <a:xfrm>
            <a:off x="6746001" y="50962"/>
            <a:ext cx="3987374" cy="50266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white"/>
              </a:solidFill>
              <a:latin typeface="Calibri"/>
            </a:endParaRPr>
          </a:p>
        </p:txBody>
      </p:sp>
      <p:grpSp>
        <p:nvGrpSpPr>
          <p:cNvPr id="13" name="Group 12"/>
          <p:cNvGrpSpPr/>
          <p:nvPr/>
        </p:nvGrpSpPr>
        <p:grpSpPr>
          <a:xfrm>
            <a:off x="1449387" y="115195"/>
            <a:ext cx="9261379" cy="6627610"/>
            <a:chOff x="106221" y="127007"/>
            <a:chExt cx="10353399" cy="7227869"/>
          </a:xfrm>
        </p:grpSpPr>
        <p:grpSp>
          <p:nvGrpSpPr>
            <p:cNvPr id="11" name="Group 10"/>
            <p:cNvGrpSpPr/>
            <p:nvPr/>
          </p:nvGrpSpPr>
          <p:grpSpPr>
            <a:xfrm>
              <a:off x="106221" y="127007"/>
              <a:ext cx="10353399" cy="7227869"/>
              <a:chOff x="106221" y="127007"/>
              <a:chExt cx="10353399" cy="7227869"/>
            </a:xfrm>
          </p:grpSpPr>
          <p:grpSp>
            <p:nvGrpSpPr>
              <p:cNvPr id="10" name="Group 9"/>
              <p:cNvGrpSpPr/>
              <p:nvPr/>
            </p:nvGrpSpPr>
            <p:grpSpPr>
              <a:xfrm>
                <a:off x="323255" y="127007"/>
                <a:ext cx="8635534" cy="7054677"/>
                <a:chOff x="323255" y="127007"/>
                <a:chExt cx="8635534" cy="7054677"/>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39532" y="311745"/>
                  <a:ext cx="7019257" cy="6869939"/>
                </a:xfrm>
                <a:prstGeom prst="rect">
                  <a:avLst/>
                </a:prstGeom>
              </p:spPr>
            </p:pic>
            <p:sp>
              <p:nvSpPr>
                <p:cNvPr id="6" name="Rectangle 5"/>
                <p:cNvSpPr/>
                <p:nvPr/>
              </p:nvSpPr>
              <p:spPr>
                <a:xfrm>
                  <a:off x="323255" y="127007"/>
                  <a:ext cx="2089615" cy="239004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white"/>
                    </a:solidFill>
                    <a:latin typeface="Calibri"/>
                  </a:endParaRPr>
                </a:p>
              </p:txBody>
            </p:sp>
          </p:grpSp>
          <p:sp>
            <p:nvSpPr>
              <p:cNvPr id="8" name="Rectangle 7"/>
              <p:cNvSpPr/>
              <p:nvPr/>
            </p:nvSpPr>
            <p:spPr>
              <a:xfrm>
                <a:off x="8958789" y="150099"/>
                <a:ext cx="1500831" cy="218221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white"/>
                  </a:solidFill>
                  <a:latin typeface="Calibri"/>
                </a:endParaRPr>
              </a:p>
            </p:txBody>
          </p:sp>
          <p:sp>
            <p:nvSpPr>
              <p:cNvPr id="9" name="Rectangle 8"/>
              <p:cNvSpPr/>
              <p:nvPr/>
            </p:nvSpPr>
            <p:spPr>
              <a:xfrm>
                <a:off x="106221" y="5276576"/>
                <a:ext cx="2364373" cy="20783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white"/>
                  </a:solidFill>
                  <a:latin typeface="Calibri"/>
                </a:endParaRPr>
              </a:p>
            </p:txBody>
          </p:sp>
        </p:grpSp>
        <p:sp>
          <p:nvSpPr>
            <p:cNvPr id="12" name="Rectangle 11"/>
            <p:cNvSpPr/>
            <p:nvPr/>
          </p:nvSpPr>
          <p:spPr>
            <a:xfrm>
              <a:off x="5922499" y="196285"/>
              <a:ext cx="3613533" cy="402571"/>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361"/>
              <a:endParaRPr lang="en-US" sz="1633">
                <a:solidFill>
                  <a:prstClr val="white"/>
                </a:solidFill>
                <a:latin typeface="Calibri"/>
              </a:endParaRPr>
            </a:p>
          </p:txBody>
        </p:sp>
      </p:grpSp>
      <p:sp>
        <p:nvSpPr>
          <p:cNvPr id="14" name="Frame 13">
            <a:extLst>
              <a:ext uri="{FF2B5EF4-FFF2-40B4-BE49-F238E27FC236}">
                <a16:creationId xmlns:a16="http://schemas.microsoft.com/office/drawing/2014/main" id="{C8B00485-65A1-1C44-9C0F-605A38242FAE}"/>
              </a:ext>
            </a:extLst>
          </p:cNvPr>
          <p:cNvSpPr/>
          <p:nvPr/>
        </p:nvSpPr>
        <p:spPr>
          <a:xfrm>
            <a:off x="163772" y="115195"/>
            <a:ext cx="11832610" cy="6627610"/>
          </a:xfrm>
          <a:prstGeom prst="frame">
            <a:avLst>
              <a:gd name="adj1" fmla="val 36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5"/>
            <a:endParaRPr lang="en-US">
              <a:solidFill>
                <a:prstClr val="black"/>
              </a:solidFill>
              <a:latin typeface="Calibri"/>
            </a:endParaRPr>
          </a:p>
        </p:txBody>
      </p:sp>
    </p:spTree>
    <p:extLst>
      <p:ext uri="{BB962C8B-B14F-4D97-AF65-F5344CB8AC3E}">
        <p14:creationId xmlns:p14="http://schemas.microsoft.com/office/powerpoint/2010/main" val="54236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22CB-9CB0-4544-A6AC-0BEC055DA316}"/>
              </a:ext>
            </a:extLst>
          </p:cNvPr>
          <p:cNvSpPr>
            <a:spLocks noGrp="1"/>
          </p:cNvSpPr>
          <p:nvPr>
            <p:ph type="title"/>
          </p:nvPr>
        </p:nvSpPr>
        <p:spPr>
          <a:xfrm>
            <a:off x="545910" y="1"/>
            <a:ext cx="8365234" cy="919221"/>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F1D7E992-FE09-EF41-BC98-F793D9C58A78}"/>
              </a:ext>
            </a:extLst>
          </p:cNvPr>
          <p:cNvSpPr>
            <a:spLocks noGrp="1"/>
          </p:cNvSpPr>
          <p:nvPr>
            <p:ph idx="1"/>
          </p:nvPr>
        </p:nvSpPr>
        <p:spPr>
          <a:xfrm>
            <a:off x="545910" y="782744"/>
            <a:ext cx="11218460" cy="5634026"/>
          </a:xfrm>
        </p:spPr>
        <p:txBody>
          <a:bodyPr>
            <a:noAutofit/>
          </a:bodyPr>
          <a:lstStyle/>
          <a:p>
            <a:pPr>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All WHO Hand hygiene tools and resources </a:t>
            </a:r>
            <a:r>
              <a:rPr lang="en-GB" sz="1400" dirty="0">
                <a:solidFill>
                  <a:srgbClr val="002060"/>
                </a:solidFill>
                <a:latin typeface="Arial" panose="020B0604020202020204" pitchFamily="34" charset="0"/>
                <a:cs typeface="Arial" panose="020B0604020202020204" pitchFamily="34" charset="0"/>
                <a:hlinkClick r:id="rId3"/>
              </a:rPr>
              <a:t>https://www.who.int/infection-prevention/tools/hand-hygiene/en/</a:t>
            </a:r>
            <a:endParaRPr lang="en-GB" sz="1400" dirty="0">
              <a:solidFill>
                <a:srgbClr val="002060"/>
              </a:solidFill>
              <a:latin typeface="Arial" panose="020B0604020202020204" pitchFamily="34" charset="0"/>
              <a:cs typeface="Arial" panose="020B0604020202020204" pitchFamily="34" charset="0"/>
            </a:endParaRPr>
          </a:p>
          <a:p>
            <a:pPr>
              <a:lnSpc>
                <a:spcPct val="120000"/>
              </a:lnSpc>
              <a:spcBef>
                <a:spcPts val="0"/>
              </a:spcBef>
            </a:pPr>
            <a:r>
              <a:rPr lang="en-US" sz="1400" dirty="0">
                <a:solidFill>
                  <a:srgbClr val="002060"/>
                </a:solidFill>
                <a:latin typeface="Arial" panose="020B0604020202020204" pitchFamily="34" charset="0"/>
                <a:cs typeface="Arial" panose="020B0604020202020204" pitchFamily="34" charset="0"/>
              </a:rPr>
              <a:t>New England Journal of Medicine hand hygiene video article (link to all available languages) </a:t>
            </a:r>
            <a:r>
              <a:rPr lang="en-US" sz="1400" u="sng" dirty="0">
                <a:solidFill>
                  <a:srgbClr val="002060"/>
                </a:solidFill>
                <a:latin typeface="Arial" panose="020B0604020202020204" pitchFamily="34" charset="0"/>
                <a:cs typeface="Arial" panose="020B0604020202020204" pitchFamily="34" charset="0"/>
                <a:hlinkClick r:id="rId4"/>
              </a:rPr>
              <a:t>http://www.who.int/gpsc/5may/hand_hygiene_video/en/</a:t>
            </a:r>
            <a:r>
              <a:rPr lang="en-US" sz="1400" dirty="0">
                <a:solidFill>
                  <a:srgbClr val="002060"/>
                </a:solidFill>
                <a:latin typeface="Arial" panose="020B0604020202020204" pitchFamily="34" charset="0"/>
                <a:cs typeface="Arial" panose="020B0604020202020204" pitchFamily="34" charset="0"/>
              </a:rPr>
              <a:t> </a:t>
            </a:r>
          </a:p>
          <a:p>
            <a:pPr>
              <a:lnSpc>
                <a:spcPct val="120000"/>
              </a:lnSpc>
              <a:spcBef>
                <a:spcPts val="0"/>
              </a:spcBef>
            </a:pPr>
            <a:r>
              <a:rPr lang="en-US" sz="1400" dirty="0">
                <a:solidFill>
                  <a:srgbClr val="002060"/>
                </a:solidFill>
                <a:latin typeface="Arial" panose="020B0604020202020204" pitchFamily="34" charset="0"/>
                <a:cs typeface="Arial" panose="020B0604020202020204" pitchFamily="34" charset="0"/>
              </a:rPr>
              <a:t>Hand Hygiene: A Handbook for Medical Professionals </a:t>
            </a:r>
            <a:r>
              <a:rPr lang="en-US" sz="1400" dirty="0">
                <a:solidFill>
                  <a:srgbClr val="002060"/>
                </a:solidFill>
                <a:latin typeface="Arial" panose="020B0604020202020204" pitchFamily="34" charset="0"/>
                <a:cs typeface="Arial" panose="020B0604020202020204" pitchFamily="34" charset="0"/>
                <a:hlinkClick r:id="rId5"/>
              </a:rPr>
              <a:t>https://www.wiley.com/en-gb/Hand+Hygiene:+A+Handbook+for+Medical+Professionals-p-9781118846865</a:t>
            </a:r>
            <a:r>
              <a:rPr lang="en-GB" sz="1400" dirty="0">
                <a:solidFill>
                  <a:srgbClr val="002060"/>
                </a:solidFill>
                <a:latin typeface="Arial" panose="020B0604020202020204" pitchFamily="34" charset="0"/>
                <a:cs typeface="Arial" panose="020B0604020202020204" pitchFamily="34" charset="0"/>
              </a:rPr>
              <a:t> </a:t>
            </a:r>
          </a:p>
          <a:p>
            <a:pPr>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Some extra training ideas:</a:t>
            </a:r>
          </a:p>
          <a:p>
            <a:pPr lvl="1">
              <a:lnSpc>
                <a:spcPct val="120000"/>
              </a:lnSpc>
              <a:spcBef>
                <a:spcPts val="0"/>
              </a:spcBef>
            </a:pPr>
            <a:r>
              <a:rPr lang="en-US" sz="1400" dirty="0">
                <a:solidFill>
                  <a:srgbClr val="002060"/>
                </a:solidFill>
                <a:latin typeface="Arial" panose="020B0604020202020204" pitchFamily="34" charset="0"/>
                <a:cs typeface="Arial" panose="020B0604020202020204" pitchFamily="34" charset="0"/>
              </a:rPr>
              <a:t>WHO IPC Training Package (e-learning) Standard Precautions: Hand Hygiene &amp; Standard Precautions: Environmental Cleaning </a:t>
            </a:r>
            <a:r>
              <a:rPr lang="en-GB" sz="1400" dirty="0">
                <a:solidFill>
                  <a:srgbClr val="002060"/>
                </a:solidFill>
                <a:latin typeface="Arial" panose="020B0604020202020204" pitchFamily="34" charset="0"/>
                <a:cs typeface="Arial" panose="020B0604020202020204" pitchFamily="34" charset="0"/>
                <a:hlinkClick r:id="rId6"/>
              </a:rPr>
              <a:t>https://ipc.ghelearning.org/course/123</a:t>
            </a:r>
            <a:endParaRPr lang="en-GB" sz="1400" dirty="0">
              <a:solidFill>
                <a:srgbClr val="002060"/>
              </a:solidFill>
              <a:latin typeface="Arial" panose="020B0604020202020204" pitchFamily="34" charset="0"/>
              <a:cs typeface="Arial" panose="020B0604020202020204" pitchFamily="34" charset="0"/>
            </a:endParaRPr>
          </a:p>
          <a:p>
            <a:pPr>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General IPC and AMR resources</a:t>
            </a:r>
          </a:p>
          <a:p>
            <a:pPr lvl="1">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WHO Minimum Requirements for infection prevention and control (IPC) programmes </a:t>
            </a:r>
            <a:r>
              <a:rPr lang="en-GB" sz="1400" dirty="0">
                <a:solidFill>
                  <a:srgbClr val="002060"/>
                </a:solidFill>
                <a:latin typeface="Arial" panose="020B0604020202020204" pitchFamily="34" charset="0"/>
                <a:cs typeface="Arial" panose="020B0604020202020204" pitchFamily="34" charset="0"/>
                <a:hlinkClick r:id="rId7"/>
              </a:rPr>
              <a:t>https://www.who.int/infection-prevention/publications/min-req-IPC-manual/en/</a:t>
            </a:r>
            <a:endParaRPr lang="en-GB" sz="1400" dirty="0">
              <a:solidFill>
                <a:srgbClr val="002060"/>
              </a:solidFill>
              <a:latin typeface="Arial" panose="020B0604020202020204" pitchFamily="34" charset="0"/>
              <a:cs typeface="Arial" panose="020B0604020202020204" pitchFamily="34" charset="0"/>
            </a:endParaRPr>
          </a:p>
          <a:p>
            <a:pPr lvl="1">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WHO Guidelines on core components of infection prevention and control programmes at the national and acute health care facility level </a:t>
            </a:r>
            <a:r>
              <a:rPr lang="en-GB" sz="1400" dirty="0">
                <a:solidFill>
                  <a:srgbClr val="002060"/>
                </a:solidFill>
                <a:latin typeface="Arial" panose="020B0604020202020204" pitchFamily="34" charset="0"/>
                <a:cs typeface="Arial" panose="020B0604020202020204" pitchFamily="34" charset="0"/>
                <a:hlinkClick r:id="rId8"/>
              </a:rPr>
              <a:t>https://www.who.int/infection-prevention/publications/ipc-components-guidelines/en/</a:t>
            </a:r>
            <a:endParaRPr lang="en-GB" sz="1400" dirty="0">
              <a:solidFill>
                <a:srgbClr val="002060"/>
              </a:solidFill>
              <a:latin typeface="Arial" panose="020B0604020202020204" pitchFamily="34" charset="0"/>
              <a:cs typeface="Arial" panose="020B0604020202020204" pitchFamily="34" charset="0"/>
            </a:endParaRPr>
          </a:p>
          <a:p>
            <a:pPr lvl="1">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WHO multimodal improvement strategy </a:t>
            </a:r>
            <a:r>
              <a:rPr lang="en-GB" sz="1400" dirty="0">
                <a:solidFill>
                  <a:srgbClr val="002060"/>
                </a:solidFill>
                <a:latin typeface="Arial" panose="020B0604020202020204" pitchFamily="34" charset="0"/>
                <a:cs typeface="Arial" panose="020B0604020202020204" pitchFamily="34" charset="0"/>
                <a:hlinkClick r:id="rId9"/>
              </a:rPr>
              <a:t>https://www.who.int/infection-prevention/publications/ipc-cc-mis.pdf?ua=1</a:t>
            </a:r>
            <a:endParaRPr lang="en-GB" sz="1400" dirty="0">
              <a:solidFill>
                <a:srgbClr val="002060"/>
              </a:solidFill>
              <a:latin typeface="Arial" panose="020B0604020202020204" pitchFamily="34" charset="0"/>
              <a:cs typeface="Arial" panose="020B0604020202020204" pitchFamily="34" charset="0"/>
            </a:endParaRPr>
          </a:p>
          <a:p>
            <a:pPr lvl="1"/>
            <a:r>
              <a:rPr lang="en-GB" sz="1400" dirty="0">
                <a:solidFill>
                  <a:srgbClr val="002060"/>
                </a:solidFill>
                <a:latin typeface="Arial" panose="020B0604020202020204" pitchFamily="34" charset="0"/>
                <a:cs typeface="Arial" panose="020B0604020202020204" pitchFamily="34" charset="0"/>
              </a:rPr>
              <a:t>Antimicrobial stewardship programmes in health-care facilities in low- and middle-income countries. A WHO practical toolkit </a:t>
            </a:r>
            <a:r>
              <a:rPr lang="en-GB" sz="1400" dirty="0">
                <a:solidFill>
                  <a:srgbClr val="002060"/>
                </a:solidFill>
                <a:latin typeface="Arial" panose="020B0604020202020204" pitchFamily="34" charset="0"/>
                <a:cs typeface="Arial" panose="020B0604020202020204" pitchFamily="34" charset="0"/>
                <a:hlinkClick r:id="rId10"/>
              </a:rPr>
              <a:t>https://apps.who.int/iris/rest/bitstreams/1257395/retrieve</a:t>
            </a:r>
            <a:r>
              <a:rPr lang="en-GB" sz="14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WHO Antimicrobial resistance pages: </a:t>
            </a:r>
            <a:r>
              <a:rPr lang="en-GB" sz="1400" dirty="0">
                <a:solidFill>
                  <a:srgbClr val="002060"/>
                </a:solidFill>
                <a:latin typeface="Arial" panose="020B0604020202020204" pitchFamily="34" charset="0"/>
                <a:cs typeface="Arial" panose="020B0604020202020204" pitchFamily="34" charset="0"/>
                <a:hlinkClick r:id="rId11"/>
              </a:rPr>
              <a:t>https://www.who.int/health-topics/antimicrobial-resistance</a:t>
            </a:r>
            <a:endParaRPr lang="en-GB" sz="1400" dirty="0">
              <a:solidFill>
                <a:srgbClr val="002060"/>
              </a:solidFill>
              <a:latin typeface="Arial" panose="020B0604020202020204" pitchFamily="34" charset="0"/>
              <a:cs typeface="Arial" panose="020B0604020202020204" pitchFamily="34" charset="0"/>
            </a:endParaRPr>
          </a:p>
          <a:p>
            <a:pPr>
              <a:lnSpc>
                <a:spcPct val="120000"/>
              </a:lnSpc>
              <a:spcBef>
                <a:spcPts val="0"/>
              </a:spcBef>
            </a:pPr>
            <a:r>
              <a:rPr lang="en-GB" sz="1400" dirty="0">
                <a:solidFill>
                  <a:srgbClr val="002060"/>
                </a:solidFill>
                <a:latin typeface="Arial" panose="020B0604020202020204" pitchFamily="34" charset="0"/>
                <a:cs typeface="Arial" panose="020B0604020202020204" pitchFamily="34" charset="0"/>
              </a:rPr>
              <a:t>COVID-19</a:t>
            </a:r>
          </a:p>
          <a:p>
            <a:pPr lvl="1">
              <a:lnSpc>
                <a:spcPct val="120000"/>
              </a:lnSpc>
              <a:spcBef>
                <a:spcPts val="0"/>
              </a:spcBef>
            </a:pPr>
            <a:r>
              <a:rPr lang="en-GB" sz="1400" dirty="0">
                <a:solidFill>
                  <a:srgbClr val="002060"/>
                </a:solidFill>
                <a:latin typeface="Arial" panose="020B0604020202020204" pitchFamily="34" charset="0"/>
                <a:cs typeface="Arial" panose="020B0604020202020204" pitchFamily="34" charset="0"/>
                <a:hlinkClick r:id="rId12"/>
              </a:rPr>
              <a:t>https://www.who.int/emergencies/diseases/novel-coronavirus-2019/technical-guidance/health-workers</a:t>
            </a:r>
            <a:r>
              <a:rPr lang="en-GB" sz="1400" dirty="0">
                <a:solidFill>
                  <a:srgbClr val="002060"/>
                </a:solidFill>
                <a:latin typeface="Arial" panose="020B0604020202020204" pitchFamily="34" charset="0"/>
                <a:cs typeface="Arial" panose="020B0604020202020204" pitchFamily="34" charset="0"/>
              </a:rPr>
              <a:t> </a:t>
            </a:r>
          </a:p>
          <a:p>
            <a:pPr>
              <a:lnSpc>
                <a:spcPct val="120000"/>
              </a:lnSpc>
              <a:spcBef>
                <a:spcPts val="0"/>
              </a:spcBef>
            </a:pPr>
            <a:r>
              <a:rPr lang="en-US" sz="1400" dirty="0">
                <a:solidFill>
                  <a:srgbClr val="002060"/>
                </a:solidFill>
                <a:latin typeface="Arial" panose="020B0604020202020204" pitchFamily="34" charset="0"/>
                <a:cs typeface="Arial" panose="020B0604020202020204" pitchFamily="34" charset="0"/>
              </a:rPr>
              <a:t>The 2020 campaign</a:t>
            </a:r>
          </a:p>
          <a:p>
            <a:pPr lvl="1">
              <a:lnSpc>
                <a:spcPct val="120000"/>
              </a:lnSpc>
              <a:spcBef>
                <a:spcPts val="0"/>
              </a:spcBef>
            </a:pPr>
            <a:r>
              <a:rPr lang="en-US" sz="1400" dirty="0">
                <a:solidFill>
                  <a:srgbClr val="002060"/>
                </a:solidFill>
                <a:latin typeface="Arial" panose="020B0604020202020204" pitchFamily="34" charset="0"/>
                <a:cs typeface="Arial" panose="020B0604020202020204" pitchFamily="34" charset="0"/>
                <a:hlinkClick r:id="rId13"/>
              </a:rPr>
              <a:t>https://www.who.int/infection-prevention/campaigns/clean-hands/en/</a:t>
            </a:r>
            <a:r>
              <a:rPr lang="en-US" sz="14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US" sz="1400" dirty="0">
                <a:solidFill>
                  <a:srgbClr val="002060"/>
                </a:solidFill>
                <a:latin typeface="Arial" panose="020B0604020202020204" pitchFamily="34" charset="0"/>
                <a:cs typeface="Arial" panose="020B0604020202020204" pitchFamily="34" charset="0"/>
                <a:hlinkClick r:id="rId14"/>
              </a:rPr>
              <a:t>https://cleanhandssavelives.org/</a:t>
            </a:r>
            <a:r>
              <a:rPr lang="en-US" sz="14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US" sz="1400" dirty="0">
                <a:solidFill>
                  <a:srgbClr val="002060"/>
                </a:solidFill>
                <a:latin typeface="Arial" panose="020B0604020202020204" pitchFamily="34" charset="0"/>
                <a:cs typeface="Arial" panose="020B0604020202020204" pitchFamily="34" charset="0"/>
                <a:hlinkClick r:id="rId15"/>
              </a:rPr>
              <a:t>https://www.who.int/docs/default-source/coronaviruse/who-hh-community-campaign-finalv3.pdf?sfvrsn=5f3731ef_2</a:t>
            </a:r>
            <a:r>
              <a:rPr lang="en-US" sz="14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2973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b="1">
                <a:latin typeface="Arial"/>
                <a:cs typeface="Arial"/>
              </a:rPr>
              <a:t>THANK YOU </a:t>
            </a:r>
          </a:p>
        </p:txBody>
      </p:sp>
    </p:spTree>
    <p:extLst>
      <p:ext uri="{BB962C8B-B14F-4D97-AF65-F5344CB8AC3E}">
        <p14:creationId xmlns:p14="http://schemas.microsoft.com/office/powerpoint/2010/main" val="1072919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85313"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9" name="TextBox 8">
            <a:extLst>
              <a:ext uri="{FF2B5EF4-FFF2-40B4-BE49-F238E27FC236}">
                <a16:creationId xmlns:a16="http://schemas.microsoft.com/office/drawing/2014/main" id="{7D102631-48A1-41CA-B5B2-6F01E8EEC787}"/>
              </a:ext>
            </a:extLst>
          </p:cNvPr>
          <p:cNvSpPr txBox="1"/>
          <p:nvPr/>
        </p:nvSpPr>
        <p:spPr>
          <a:xfrm>
            <a:off x="6505575" y="4610711"/>
            <a:ext cx="3159476" cy="1631216"/>
          </a:xfrm>
          <a:prstGeom prst="rect">
            <a:avLst/>
          </a:prstGeom>
          <a:noFill/>
        </p:spPr>
        <p:txBody>
          <a:bodyPr wrap="square" rtlCol="0">
            <a:spAutoFit/>
          </a:bodyPr>
          <a:lstStyle/>
          <a:p>
            <a:pPr algn="ctr"/>
            <a:r>
              <a:rPr lang="en-US" sz="2000" b="1" dirty="0"/>
              <a:t>Matthew Lozier</a:t>
            </a:r>
          </a:p>
          <a:p>
            <a:pPr algn="ctr"/>
            <a:r>
              <a:rPr lang="en-US" sz="2000" dirty="0"/>
              <a:t>Lieutenant Commander, U.S. Public Health Service;</a:t>
            </a:r>
          </a:p>
          <a:p>
            <a:pPr algn="ctr"/>
            <a:r>
              <a:rPr lang="en-US" sz="2000" dirty="0"/>
              <a:t>Epidemiologist, CDC</a:t>
            </a:r>
          </a:p>
          <a:p>
            <a:pPr algn="ctr"/>
            <a:endParaRPr lang="en-US" sz="2000" dirty="0"/>
          </a:p>
        </p:txBody>
      </p:sp>
      <p:sp>
        <p:nvSpPr>
          <p:cNvPr id="10" name="Rectangle 9">
            <a:extLst>
              <a:ext uri="{FF2B5EF4-FFF2-40B4-BE49-F238E27FC236}">
                <a16:creationId xmlns:a16="http://schemas.microsoft.com/office/drawing/2014/main" id="{57D256DA-180C-440A-B0A0-B59306CE3A91}"/>
              </a:ext>
            </a:extLst>
          </p:cNvPr>
          <p:cNvSpPr/>
          <p:nvPr/>
        </p:nvSpPr>
        <p:spPr>
          <a:xfrm>
            <a:off x="2647248" y="4610711"/>
            <a:ext cx="3078430" cy="1631216"/>
          </a:xfrm>
          <a:prstGeom prst="rect">
            <a:avLst/>
          </a:prstGeom>
        </p:spPr>
        <p:txBody>
          <a:bodyPr wrap="square">
            <a:spAutoFit/>
          </a:bodyPr>
          <a:lstStyle/>
          <a:p>
            <a:pPr algn="ctr"/>
            <a:r>
              <a:rPr lang="en-US" sz="2000" b="1"/>
              <a:t>Benjamin Park</a:t>
            </a:r>
          </a:p>
          <a:p>
            <a:pPr algn="ctr"/>
            <a:r>
              <a:rPr lang="en-US" sz="2000"/>
              <a:t>Chief, International Infection Control Program,</a:t>
            </a:r>
          </a:p>
          <a:p>
            <a:pPr algn="ctr"/>
            <a:r>
              <a:rPr lang="en-US" sz="2000"/>
              <a:t>CDC</a:t>
            </a:r>
          </a:p>
          <a:p>
            <a:pPr algn="ctr"/>
            <a:endParaRPr lang="en-US" sz="2000"/>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80483"/>
            <a:ext cx="7848600" cy="1325563"/>
          </a:xfrm>
        </p:spPr>
        <p:txBody>
          <a:bodyPr>
            <a:normAutofit/>
          </a:bodyPr>
          <a:lstStyle/>
          <a:p>
            <a:pPr algn="ctr"/>
            <a:r>
              <a:rPr lang="en-US" sz="6600" b="1">
                <a:latin typeface="+mn-lt"/>
                <a:ea typeface="Gadugi" panose="020B0502040204020203" pitchFamily="34" charset="0"/>
              </a:rPr>
              <a:t>Presenters</a:t>
            </a:r>
          </a:p>
        </p:txBody>
      </p:sp>
      <p:pic>
        <p:nvPicPr>
          <p:cNvPr id="3" name="Picture 2" descr="A person wearing a suit and tie smiling at the camera&#10;&#10;Description automatically generated">
            <a:extLst>
              <a:ext uri="{FF2B5EF4-FFF2-40B4-BE49-F238E27FC236}">
                <a16:creationId xmlns:a16="http://schemas.microsoft.com/office/drawing/2014/main" id="{8E9B6184-C861-4000-B7DF-6BA7E5FAB119}"/>
              </a:ext>
            </a:extLst>
          </p:cNvPr>
          <p:cNvPicPr>
            <a:picLocks noChangeAspect="1"/>
          </p:cNvPicPr>
          <p:nvPr/>
        </p:nvPicPr>
        <p:blipFill rotWithShape="1">
          <a:blip r:embed="rId3">
            <a:extLst>
              <a:ext uri="{28A0092B-C50C-407E-A947-70E740481C1C}">
                <a14:useLocalDpi xmlns:a14="http://schemas.microsoft.com/office/drawing/2010/main" val="0"/>
              </a:ext>
            </a:extLst>
          </a:blip>
          <a:srcRect b="17963"/>
          <a:stretch/>
        </p:blipFill>
        <p:spPr>
          <a:xfrm>
            <a:off x="3107674" y="1822291"/>
            <a:ext cx="2281516" cy="2639072"/>
          </a:xfrm>
          <a:prstGeom prst="rect">
            <a:avLst/>
          </a:prstGeom>
        </p:spPr>
      </p:pic>
      <p:pic>
        <p:nvPicPr>
          <p:cNvPr id="2" name="Picture 1">
            <a:extLst>
              <a:ext uri="{FF2B5EF4-FFF2-40B4-BE49-F238E27FC236}">
                <a16:creationId xmlns:a16="http://schemas.microsoft.com/office/drawing/2014/main" id="{F96395C8-D643-44AD-92D5-AA038BB255EC}"/>
              </a:ext>
            </a:extLst>
          </p:cNvPr>
          <p:cNvPicPr>
            <a:picLocks noChangeAspect="1"/>
          </p:cNvPicPr>
          <p:nvPr/>
        </p:nvPicPr>
        <p:blipFill rotWithShape="1">
          <a:blip r:embed="rId4"/>
          <a:srcRect l="12868" r="12943" b="-1624"/>
          <a:stretch/>
        </p:blipFill>
        <p:spPr>
          <a:xfrm>
            <a:off x="6926752" y="1822291"/>
            <a:ext cx="2331549" cy="2639072"/>
          </a:xfrm>
          <a:prstGeom prst="rect">
            <a:avLst/>
          </a:prstGeom>
        </p:spPr>
      </p:pic>
    </p:spTree>
    <p:extLst>
      <p:ext uri="{BB962C8B-B14F-4D97-AF65-F5344CB8AC3E}">
        <p14:creationId xmlns:p14="http://schemas.microsoft.com/office/powerpoint/2010/main" val="111835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028B6-B618-4B2B-9C0F-FFE5E9B4192A}"/>
              </a:ext>
            </a:extLst>
          </p:cNvPr>
          <p:cNvSpPr>
            <a:spLocks noGrp="1"/>
          </p:cNvSpPr>
          <p:nvPr>
            <p:ph type="title"/>
          </p:nvPr>
        </p:nvSpPr>
        <p:spPr>
          <a:xfrm>
            <a:off x="2171698" y="255586"/>
            <a:ext cx="7848600" cy="1325563"/>
          </a:xfrm>
        </p:spPr>
        <p:txBody>
          <a:bodyPr/>
          <a:lstStyle/>
          <a:p>
            <a:pPr algn="ctr"/>
            <a:r>
              <a:rPr lang="en-US" b="1">
                <a:latin typeface="+mn-lt"/>
                <a:ea typeface="Gadugi" panose="020B0502040204020203" pitchFamily="34" charset="0"/>
              </a:rPr>
              <a:t>Opening Remarks</a:t>
            </a:r>
          </a:p>
        </p:txBody>
      </p:sp>
      <p:pic>
        <p:nvPicPr>
          <p:cNvPr id="3" name="Picture 2">
            <a:extLst>
              <a:ext uri="{FF2B5EF4-FFF2-40B4-BE49-F238E27FC236}">
                <a16:creationId xmlns:a16="http://schemas.microsoft.com/office/drawing/2014/main" id="{A9D269FB-27FC-49C8-BF93-60726FDE0A5F}"/>
              </a:ext>
            </a:extLst>
          </p:cNvPr>
          <p:cNvPicPr>
            <a:picLocks noChangeAspect="1"/>
          </p:cNvPicPr>
          <p:nvPr/>
        </p:nvPicPr>
        <p:blipFill>
          <a:blip r:embed="rId3"/>
          <a:stretch>
            <a:fillRect/>
          </a:stretch>
        </p:blipFill>
        <p:spPr>
          <a:xfrm>
            <a:off x="4767260" y="1750218"/>
            <a:ext cx="2657475" cy="2657475"/>
          </a:xfrm>
          <a:prstGeom prst="rect">
            <a:avLst/>
          </a:prstGeom>
        </p:spPr>
      </p:pic>
      <p:sp>
        <p:nvSpPr>
          <p:cNvPr id="4" name="TextBox 3">
            <a:extLst>
              <a:ext uri="{FF2B5EF4-FFF2-40B4-BE49-F238E27FC236}">
                <a16:creationId xmlns:a16="http://schemas.microsoft.com/office/drawing/2014/main" id="{395F12CA-7740-4C64-900B-AAF3E90906A3}"/>
              </a:ext>
            </a:extLst>
          </p:cNvPr>
          <p:cNvSpPr txBox="1"/>
          <p:nvPr/>
        </p:nvSpPr>
        <p:spPr>
          <a:xfrm>
            <a:off x="3086494" y="4576762"/>
            <a:ext cx="6019009" cy="1384995"/>
          </a:xfrm>
          <a:prstGeom prst="rect">
            <a:avLst/>
          </a:prstGeom>
          <a:noFill/>
        </p:spPr>
        <p:txBody>
          <a:bodyPr wrap="square" rtlCol="0">
            <a:spAutoFit/>
          </a:bodyPr>
          <a:lstStyle/>
          <a:p>
            <a:pPr algn="ctr"/>
            <a:r>
              <a:rPr lang="en-US" sz="2800" b="1">
                <a:ea typeface="Gadugi" panose="020B0502040204020203" pitchFamily="34" charset="0"/>
              </a:rPr>
              <a:t>Ron Clemmer</a:t>
            </a:r>
          </a:p>
          <a:p>
            <a:pPr algn="ctr"/>
            <a:r>
              <a:rPr lang="en-US" sz="2800">
                <a:ea typeface="Gadugi" panose="020B0502040204020203" pitchFamily="34" charset="0"/>
              </a:rPr>
              <a:t>Global Handwashing Partnership</a:t>
            </a:r>
          </a:p>
          <a:p>
            <a:pPr algn="ctr"/>
            <a:r>
              <a:rPr lang="en-US" sz="2800">
                <a:ea typeface="Gadugi" panose="020B0502040204020203" pitchFamily="34" charset="0"/>
              </a:rPr>
              <a:t>FHI 360</a:t>
            </a:r>
          </a:p>
        </p:txBody>
      </p:sp>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793432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Tree>
    <p:extLst>
      <p:ext uri="{BB962C8B-B14F-4D97-AF65-F5344CB8AC3E}">
        <p14:creationId xmlns:p14="http://schemas.microsoft.com/office/powerpoint/2010/main" val="2174113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B1A7-444F-4D2E-B841-D70E2DDA71FC}"/>
              </a:ext>
            </a:extLst>
          </p:cNvPr>
          <p:cNvSpPr>
            <a:spLocks noGrp="1"/>
          </p:cNvSpPr>
          <p:nvPr>
            <p:ph type="title"/>
          </p:nvPr>
        </p:nvSpPr>
        <p:spPr/>
        <p:txBody>
          <a:bodyPr/>
          <a:lstStyle/>
          <a:p>
            <a:r>
              <a:rPr lang="en-US"/>
              <a:t>Infection Prevention and Control for COVID-19</a:t>
            </a:r>
          </a:p>
        </p:txBody>
      </p:sp>
      <p:sp>
        <p:nvSpPr>
          <p:cNvPr id="3" name="Subtitle 2">
            <a:extLst>
              <a:ext uri="{FF2B5EF4-FFF2-40B4-BE49-F238E27FC236}">
                <a16:creationId xmlns:a16="http://schemas.microsoft.com/office/drawing/2014/main" id="{1A9CE8C7-AA0D-411A-9649-E15DC9D9650F}"/>
              </a:ext>
            </a:extLst>
          </p:cNvPr>
          <p:cNvSpPr>
            <a:spLocks noGrp="1"/>
          </p:cNvSpPr>
          <p:nvPr>
            <p:ph type="subTitle" idx="1"/>
          </p:nvPr>
        </p:nvSpPr>
        <p:spPr>
          <a:xfrm>
            <a:off x="609600" y="2859349"/>
            <a:ext cx="8534400" cy="457200"/>
          </a:xfrm>
        </p:spPr>
        <p:txBody>
          <a:bodyPr/>
          <a:lstStyle/>
          <a:p>
            <a:r>
              <a:rPr lang="en-US"/>
              <a:t>May 7, 2020</a:t>
            </a:r>
          </a:p>
        </p:txBody>
      </p:sp>
      <p:sp>
        <p:nvSpPr>
          <p:cNvPr id="4" name="Text Placeholder 3">
            <a:extLst>
              <a:ext uri="{FF2B5EF4-FFF2-40B4-BE49-F238E27FC236}">
                <a16:creationId xmlns:a16="http://schemas.microsoft.com/office/drawing/2014/main" id="{73E8C383-9CF0-4768-80EA-9F42385C966D}"/>
              </a:ext>
            </a:extLst>
          </p:cNvPr>
          <p:cNvSpPr>
            <a:spLocks noGrp="1"/>
          </p:cNvSpPr>
          <p:nvPr>
            <p:ph type="body" sz="quarter" idx="10"/>
          </p:nvPr>
        </p:nvSpPr>
        <p:spPr>
          <a:xfrm>
            <a:off x="609600" y="3651219"/>
            <a:ext cx="8534400" cy="1295400"/>
          </a:xfrm>
        </p:spPr>
        <p:txBody>
          <a:bodyPr/>
          <a:lstStyle/>
          <a:p>
            <a:r>
              <a:rPr lang="en-US"/>
              <a:t>Benjamin Park, MD</a:t>
            </a:r>
          </a:p>
          <a:p>
            <a:endParaRPr lang="en-US"/>
          </a:p>
          <a:p>
            <a:r>
              <a:rPr lang="en-US" b="1"/>
              <a:t>International Infection Control Program</a:t>
            </a:r>
          </a:p>
          <a:p>
            <a:r>
              <a:rPr lang="en-US" b="1"/>
              <a:t>Division of Healthcare Quality Promotion</a:t>
            </a:r>
          </a:p>
        </p:txBody>
      </p:sp>
      <p:sp>
        <p:nvSpPr>
          <p:cNvPr id="5" name="TextBox 4">
            <a:extLst>
              <a:ext uri="{FF2B5EF4-FFF2-40B4-BE49-F238E27FC236}">
                <a16:creationId xmlns:a16="http://schemas.microsoft.com/office/drawing/2014/main" id="{8571E93F-9C4D-4726-A2DE-5ABF438CE73A}"/>
              </a:ext>
            </a:extLst>
          </p:cNvPr>
          <p:cNvSpPr txBox="1"/>
          <p:nvPr/>
        </p:nvSpPr>
        <p:spPr>
          <a:xfrm>
            <a:off x="609601" y="5832088"/>
            <a:ext cx="10972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Disclosures: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Disclaimer: The opinion(s) expressed here are those of the author(s) and do not necessarily represent the official position of the US CDC</a:t>
            </a:r>
          </a:p>
        </p:txBody>
      </p:sp>
    </p:spTree>
    <p:extLst>
      <p:ext uri="{BB962C8B-B14F-4D97-AF65-F5344CB8AC3E}">
        <p14:creationId xmlns:p14="http://schemas.microsoft.com/office/powerpoint/2010/main" val="24205303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58CD-D650-4406-BBFE-FD10667BD997}"/>
              </a:ext>
            </a:extLst>
          </p:cNvPr>
          <p:cNvSpPr>
            <a:spLocks noGrp="1"/>
          </p:cNvSpPr>
          <p:nvPr>
            <p:ph type="title"/>
          </p:nvPr>
        </p:nvSpPr>
        <p:spPr/>
        <p:txBody>
          <a:bodyPr/>
          <a:lstStyle/>
          <a:p>
            <a:r>
              <a:rPr lang="en-US"/>
              <a:t>Why IPC During Epidemics?</a:t>
            </a:r>
          </a:p>
        </p:txBody>
      </p:sp>
      <p:sp>
        <p:nvSpPr>
          <p:cNvPr id="3" name="Text Placeholder 2">
            <a:extLst>
              <a:ext uri="{FF2B5EF4-FFF2-40B4-BE49-F238E27FC236}">
                <a16:creationId xmlns:a16="http://schemas.microsoft.com/office/drawing/2014/main" id="{1F0449C3-C665-4956-AC19-42C080B81381}"/>
              </a:ext>
            </a:extLst>
          </p:cNvPr>
          <p:cNvSpPr>
            <a:spLocks noGrp="1"/>
          </p:cNvSpPr>
          <p:nvPr>
            <p:ph type="body" sz="quarter" idx="10"/>
          </p:nvPr>
        </p:nvSpPr>
        <p:spPr>
          <a:xfrm>
            <a:off x="609600" y="1614834"/>
            <a:ext cx="7136104" cy="4968527"/>
          </a:xfrm>
        </p:spPr>
        <p:txBody>
          <a:bodyPr>
            <a:noAutofit/>
          </a:bodyPr>
          <a:lstStyle/>
          <a:p>
            <a:pPr>
              <a:spcBef>
                <a:spcPts val="0"/>
              </a:spcBef>
            </a:pPr>
            <a:r>
              <a:rPr lang="en-US" sz="2800" dirty="0"/>
              <a:t>Prevention of infections in healthcare settings</a:t>
            </a:r>
          </a:p>
          <a:p>
            <a:pPr>
              <a:spcBef>
                <a:spcPts val="0"/>
              </a:spcBef>
            </a:pPr>
            <a:endParaRPr lang="en-US" sz="2800" dirty="0"/>
          </a:p>
          <a:p>
            <a:pPr>
              <a:spcBef>
                <a:spcPts val="0"/>
              </a:spcBef>
            </a:pPr>
            <a:r>
              <a:rPr lang="en-US" sz="2800" dirty="0"/>
              <a:t>Safe provision of care: Critical piece in maintaining essential health services during epidemics</a:t>
            </a:r>
          </a:p>
          <a:p>
            <a:pPr lvl="1">
              <a:spcBef>
                <a:spcPts val="0"/>
              </a:spcBef>
            </a:pPr>
            <a:r>
              <a:rPr lang="en-US" sz="2800" dirty="0"/>
              <a:t>Fear, distrust, worry of healthcare settings</a:t>
            </a:r>
          </a:p>
          <a:p>
            <a:pPr lvl="1">
              <a:spcBef>
                <a:spcPts val="0"/>
              </a:spcBef>
            </a:pPr>
            <a:r>
              <a:rPr lang="en-US" sz="2800" dirty="0"/>
              <a:t>Ebola, MERS, COVID-19, etc.</a:t>
            </a:r>
          </a:p>
        </p:txBody>
      </p:sp>
      <p:pic>
        <p:nvPicPr>
          <p:cNvPr id="4" name="Picture 3">
            <a:extLst>
              <a:ext uri="{FF2B5EF4-FFF2-40B4-BE49-F238E27FC236}">
                <a16:creationId xmlns:a16="http://schemas.microsoft.com/office/drawing/2014/main" id="{47DB72FB-5C75-4C65-8FA6-C6E0D8101213}"/>
              </a:ext>
            </a:extLst>
          </p:cNvPr>
          <p:cNvPicPr>
            <a:picLocks noChangeAspect="1"/>
          </p:cNvPicPr>
          <p:nvPr/>
        </p:nvPicPr>
        <p:blipFill rotWithShape="1">
          <a:blip r:embed="rId3"/>
          <a:srcRect l="9507" t="37847" r="23004" b="11898"/>
          <a:stretch/>
        </p:blipFill>
        <p:spPr>
          <a:xfrm>
            <a:off x="7870780" y="1280296"/>
            <a:ext cx="3831718" cy="1613785"/>
          </a:xfrm>
          <a:prstGeom prst="rect">
            <a:avLst/>
          </a:prstGeom>
          <a:ln>
            <a:solidFill>
              <a:srgbClr val="000000"/>
            </a:solidFill>
          </a:ln>
        </p:spPr>
      </p:pic>
      <p:pic>
        <p:nvPicPr>
          <p:cNvPr id="7" name="Picture 6">
            <a:extLst>
              <a:ext uri="{FF2B5EF4-FFF2-40B4-BE49-F238E27FC236}">
                <a16:creationId xmlns:a16="http://schemas.microsoft.com/office/drawing/2014/main" id="{CC4FF285-3CBB-4ECE-A731-08042EB7B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81"/>
          <a:stretch/>
        </p:blipFill>
        <p:spPr bwMode="auto">
          <a:xfrm>
            <a:off x="7870780" y="3194824"/>
            <a:ext cx="4043160" cy="3144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20315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F575-1D41-4FFF-9B08-EA6C096A1CF4}"/>
              </a:ext>
            </a:extLst>
          </p:cNvPr>
          <p:cNvSpPr>
            <a:spLocks noGrp="1"/>
          </p:cNvSpPr>
          <p:nvPr>
            <p:ph type="title"/>
          </p:nvPr>
        </p:nvSpPr>
        <p:spPr/>
        <p:txBody>
          <a:bodyPr/>
          <a:lstStyle/>
          <a:p>
            <a:r>
              <a:rPr lang="en-US"/>
              <a:t>IPC is a SPECIALTY</a:t>
            </a:r>
          </a:p>
        </p:txBody>
      </p:sp>
      <p:pic>
        <p:nvPicPr>
          <p:cNvPr id="35" name="Picture 34">
            <a:extLst>
              <a:ext uri="{FF2B5EF4-FFF2-40B4-BE49-F238E27FC236}">
                <a16:creationId xmlns:a16="http://schemas.microsoft.com/office/drawing/2014/main" id="{97C72DD0-860F-45E7-935C-161B02972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058" y="2253531"/>
            <a:ext cx="1524000" cy="1524000"/>
          </a:xfrm>
          <a:prstGeom prst="rect">
            <a:avLst/>
          </a:prstGeom>
        </p:spPr>
      </p:pic>
      <p:grpSp>
        <p:nvGrpSpPr>
          <p:cNvPr id="36" name="Group 35">
            <a:extLst>
              <a:ext uri="{FF2B5EF4-FFF2-40B4-BE49-F238E27FC236}">
                <a16:creationId xmlns:a16="http://schemas.microsoft.com/office/drawing/2014/main" id="{026B7CD2-497E-463D-BBEF-7D0A7B9D70C1}"/>
              </a:ext>
            </a:extLst>
          </p:cNvPr>
          <p:cNvGrpSpPr/>
          <p:nvPr/>
        </p:nvGrpSpPr>
        <p:grpSpPr>
          <a:xfrm>
            <a:off x="2459799" y="5093596"/>
            <a:ext cx="954632" cy="530148"/>
            <a:chOff x="333749" y="3207415"/>
            <a:chExt cx="715974" cy="397611"/>
          </a:xfrm>
        </p:grpSpPr>
        <p:pic>
          <p:nvPicPr>
            <p:cNvPr id="37" name="Picture 3">
              <a:extLst>
                <a:ext uri="{FF2B5EF4-FFF2-40B4-BE49-F238E27FC236}">
                  <a16:creationId xmlns:a16="http://schemas.microsoft.com/office/drawing/2014/main" id="{24F9B9F7-D690-42AF-971D-08644AF1C74D}"/>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698" y="3207415"/>
              <a:ext cx="216025" cy="39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a:extLst>
                <a:ext uri="{FF2B5EF4-FFF2-40B4-BE49-F238E27FC236}">
                  <a16:creationId xmlns:a16="http://schemas.microsoft.com/office/drawing/2014/main" id="{AF0D7E88-4A85-4534-B3A4-45BEF9FCD1C0}"/>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0875" y="3207415"/>
              <a:ext cx="159670" cy="37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a:extLst>
                <a:ext uri="{FF2B5EF4-FFF2-40B4-BE49-F238E27FC236}">
                  <a16:creationId xmlns:a16="http://schemas.microsoft.com/office/drawing/2014/main" id="{EF8B2667-B0D9-43F6-8BAF-781803A6F2C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3749" y="3207415"/>
              <a:ext cx="291164" cy="36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 name="TextBox 39">
            <a:extLst>
              <a:ext uri="{FF2B5EF4-FFF2-40B4-BE49-F238E27FC236}">
                <a16:creationId xmlns:a16="http://schemas.microsoft.com/office/drawing/2014/main" id="{3113766B-1C82-4E0A-B40A-2F84F19B6CAB}"/>
              </a:ext>
            </a:extLst>
          </p:cNvPr>
          <p:cNvSpPr txBox="1"/>
          <p:nvPr/>
        </p:nvSpPr>
        <p:spPr>
          <a:xfrm>
            <a:off x="2152190" y="5752364"/>
            <a:ext cx="15698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HCW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monitoring</a:t>
            </a:r>
          </a:p>
        </p:txBody>
      </p:sp>
      <p:sp>
        <p:nvSpPr>
          <p:cNvPr id="41" name="TextBox 40">
            <a:extLst>
              <a:ext uri="{FF2B5EF4-FFF2-40B4-BE49-F238E27FC236}">
                <a16:creationId xmlns:a16="http://schemas.microsoft.com/office/drawing/2014/main" id="{7810CA1C-E592-4E2C-B356-9C6E4411E423}"/>
              </a:ext>
            </a:extLst>
          </p:cNvPr>
          <p:cNvSpPr txBox="1"/>
          <p:nvPr/>
        </p:nvSpPr>
        <p:spPr>
          <a:xfrm>
            <a:off x="3205366" y="3768548"/>
            <a:ext cx="2343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IPC specialist</a:t>
            </a:r>
          </a:p>
        </p:txBody>
      </p:sp>
      <p:sp>
        <p:nvSpPr>
          <p:cNvPr id="42" name="Rectangle 41">
            <a:extLst>
              <a:ext uri="{FF2B5EF4-FFF2-40B4-BE49-F238E27FC236}">
                <a16:creationId xmlns:a16="http://schemas.microsoft.com/office/drawing/2014/main" id="{A8FE3D8F-1B00-4FCA-97BA-66798F438F4F}"/>
              </a:ext>
            </a:extLst>
          </p:cNvPr>
          <p:cNvSpPr/>
          <p:nvPr/>
        </p:nvSpPr>
        <p:spPr>
          <a:xfrm>
            <a:off x="3103766" y="1694456"/>
            <a:ext cx="2546587" cy="5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Myriad Web Pro"/>
                <a:ea typeface="+mn-ea"/>
                <a:cs typeface="+mn-cs"/>
              </a:rPr>
              <a:t>Facility</a:t>
            </a:r>
          </a:p>
        </p:txBody>
      </p:sp>
      <p:grpSp>
        <p:nvGrpSpPr>
          <p:cNvPr id="43" name="Group 42">
            <a:extLst>
              <a:ext uri="{FF2B5EF4-FFF2-40B4-BE49-F238E27FC236}">
                <a16:creationId xmlns:a16="http://schemas.microsoft.com/office/drawing/2014/main" id="{42F0D7A5-98D0-464F-A0E4-9C2C461D8AFC}"/>
              </a:ext>
            </a:extLst>
          </p:cNvPr>
          <p:cNvGrpSpPr/>
          <p:nvPr/>
        </p:nvGrpSpPr>
        <p:grpSpPr>
          <a:xfrm>
            <a:off x="7248770" y="2918570"/>
            <a:ext cx="1984133" cy="2203406"/>
            <a:chOff x="3342050" y="2616475"/>
            <a:chExt cx="1984133" cy="2203404"/>
          </a:xfrm>
        </p:grpSpPr>
        <p:cxnSp>
          <p:nvCxnSpPr>
            <p:cNvPr id="44" name="Straight Arrow Connector 43">
              <a:extLst>
                <a:ext uri="{FF2B5EF4-FFF2-40B4-BE49-F238E27FC236}">
                  <a16:creationId xmlns:a16="http://schemas.microsoft.com/office/drawing/2014/main" id="{D6EED20D-68EC-4253-A0BE-57134F0CEE2C}"/>
                </a:ext>
              </a:extLst>
            </p:cNvPr>
            <p:cNvCxnSpPr/>
            <p:nvPr/>
          </p:nvCxnSpPr>
          <p:spPr>
            <a:xfrm rot="-60000">
              <a:off x="3342050" y="2616475"/>
              <a:ext cx="1984133" cy="1741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F7D6B70E-E7D3-4822-81D0-C54BEB90082C}"/>
                </a:ext>
              </a:extLst>
            </p:cNvPr>
            <p:cNvPicPr>
              <a:picLocks noChangeAspect="1"/>
            </p:cNvPicPr>
            <p:nvPr/>
          </p:nvPicPr>
          <p:blipFill rotWithShape="1">
            <a:blip r:embed="rId6">
              <a:extLst>
                <a:ext uri="{28A0092B-C50C-407E-A947-70E740481C1C}">
                  <a14:useLocalDpi xmlns:a14="http://schemas.microsoft.com/office/drawing/2010/main" val="0"/>
                </a:ext>
              </a:extLst>
            </a:blip>
            <a:srcRect l="40740" r="28834"/>
            <a:stretch/>
          </p:blipFill>
          <p:spPr>
            <a:xfrm>
              <a:off x="3342050" y="3929804"/>
              <a:ext cx="694692" cy="890075"/>
            </a:xfrm>
            <a:prstGeom prst="rect">
              <a:avLst/>
            </a:prstGeom>
          </p:spPr>
        </p:pic>
      </p:grpSp>
      <p:sp>
        <p:nvSpPr>
          <p:cNvPr id="50" name="Rectangle 49">
            <a:extLst>
              <a:ext uri="{FF2B5EF4-FFF2-40B4-BE49-F238E27FC236}">
                <a16:creationId xmlns:a16="http://schemas.microsoft.com/office/drawing/2014/main" id="{2D0B74A0-FBC7-4FF9-B70B-DFA65C653EA1}"/>
              </a:ext>
            </a:extLst>
          </p:cNvPr>
          <p:cNvSpPr/>
          <p:nvPr/>
        </p:nvSpPr>
        <p:spPr>
          <a:xfrm>
            <a:off x="9397665" y="2292978"/>
            <a:ext cx="2546587" cy="1298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Myriad Web Pro"/>
                <a:ea typeface="+mn-ea"/>
                <a:cs typeface="+mn-cs"/>
              </a:rPr>
              <a:t>Hospital Administration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C000"/>
                </a:solidFill>
                <a:effectLst/>
                <a:uLnTx/>
                <a:uFillTx/>
                <a:latin typeface="Myriad Web Pro"/>
                <a:ea typeface="+mn-ea"/>
                <a:cs typeface="+mn-cs"/>
              </a:rPr>
              <a:t>Public Health</a:t>
            </a:r>
          </a:p>
        </p:txBody>
      </p:sp>
      <p:pic>
        <p:nvPicPr>
          <p:cNvPr id="52" name="Picture 51">
            <a:extLst>
              <a:ext uri="{FF2B5EF4-FFF2-40B4-BE49-F238E27FC236}">
                <a16:creationId xmlns:a16="http://schemas.microsoft.com/office/drawing/2014/main" id="{9E003E90-E1C1-4D5E-9E91-4234C2F59A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566" y="3595586"/>
            <a:ext cx="508000" cy="508000"/>
          </a:xfrm>
          <a:prstGeom prst="rect">
            <a:avLst/>
          </a:prstGeom>
        </p:spPr>
      </p:pic>
      <p:sp>
        <p:nvSpPr>
          <p:cNvPr id="53" name="TextBox 52">
            <a:extLst>
              <a:ext uri="{FF2B5EF4-FFF2-40B4-BE49-F238E27FC236}">
                <a16:creationId xmlns:a16="http://schemas.microsoft.com/office/drawing/2014/main" id="{FF2FC398-F1A6-4909-B9E4-12E280B424E5}"/>
              </a:ext>
            </a:extLst>
          </p:cNvPr>
          <p:cNvSpPr txBox="1"/>
          <p:nvPr/>
        </p:nvSpPr>
        <p:spPr>
          <a:xfrm>
            <a:off x="159207" y="4219602"/>
            <a:ext cx="189872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Facility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controls/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infrastructure</a:t>
            </a:r>
          </a:p>
        </p:txBody>
      </p:sp>
      <p:pic>
        <p:nvPicPr>
          <p:cNvPr id="54" name="Picture 53">
            <a:extLst>
              <a:ext uri="{FF2B5EF4-FFF2-40B4-BE49-F238E27FC236}">
                <a16:creationId xmlns:a16="http://schemas.microsoft.com/office/drawing/2014/main" id="{1AD857C6-CDAF-4F57-97BB-4FA4916467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714" r="35951" b="19415"/>
          <a:stretch/>
        </p:blipFill>
        <p:spPr>
          <a:xfrm>
            <a:off x="5572857" y="5076237"/>
            <a:ext cx="796897" cy="732484"/>
          </a:xfrm>
          <a:prstGeom prst="rect">
            <a:avLst/>
          </a:prstGeom>
        </p:spPr>
      </p:pic>
      <p:sp>
        <p:nvSpPr>
          <p:cNvPr id="55" name="TextBox 54">
            <a:extLst>
              <a:ext uri="{FF2B5EF4-FFF2-40B4-BE49-F238E27FC236}">
                <a16:creationId xmlns:a16="http://schemas.microsoft.com/office/drawing/2014/main" id="{DB7F0956-AF92-41DE-BF5A-4B7131910603}"/>
              </a:ext>
            </a:extLst>
          </p:cNvPr>
          <p:cNvSpPr txBox="1"/>
          <p:nvPr/>
        </p:nvSpPr>
        <p:spPr>
          <a:xfrm>
            <a:off x="5280587" y="5772439"/>
            <a:ext cx="1381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PPE / supplies</a:t>
            </a:r>
          </a:p>
        </p:txBody>
      </p:sp>
      <p:cxnSp>
        <p:nvCxnSpPr>
          <p:cNvPr id="56" name="Straight Arrow Connector 55">
            <a:extLst>
              <a:ext uri="{FF2B5EF4-FFF2-40B4-BE49-F238E27FC236}">
                <a16:creationId xmlns:a16="http://schemas.microsoft.com/office/drawing/2014/main" id="{A8352F60-F1BE-4C6E-9B4B-14B8BA62AFDC}"/>
              </a:ext>
            </a:extLst>
          </p:cNvPr>
          <p:cNvCxnSpPr/>
          <p:nvPr/>
        </p:nvCxnSpPr>
        <p:spPr>
          <a:xfrm rot="3240000">
            <a:off x="3222774" y="4334400"/>
            <a:ext cx="31828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EBBD0EF-A443-4DAC-9D3F-C58B53BAF75E}"/>
              </a:ext>
            </a:extLst>
          </p:cNvPr>
          <p:cNvCxnSpPr/>
          <p:nvPr/>
        </p:nvCxnSpPr>
        <p:spPr>
          <a:xfrm>
            <a:off x="5237365" y="4334400"/>
            <a:ext cx="31828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21AED8-342B-4D5D-BE1F-8DCF2F6A7D27}"/>
              </a:ext>
            </a:extLst>
          </p:cNvPr>
          <p:cNvCxnSpPr/>
          <p:nvPr/>
        </p:nvCxnSpPr>
        <p:spPr>
          <a:xfrm rot="2520000">
            <a:off x="4250910" y="4456319"/>
            <a:ext cx="318280" cy="3657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C7EC81-3EC6-4C3C-B3EA-8C50827BB1C5}"/>
              </a:ext>
            </a:extLst>
          </p:cNvPr>
          <p:cNvSpPr txBox="1"/>
          <p:nvPr/>
        </p:nvSpPr>
        <p:spPr>
          <a:xfrm>
            <a:off x="6595109" y="5100352"/>
            <a:ext cx="2091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Surveillance and monitoring</a:t>
            </a:r>
          </a:p>
        </p:txBody>
      </p:sp>
      <p:cxnSp>
        <p:nvCxnSpPr>
          <p:cNvPr id="32" name="Straight Arrow Connector 31">
            <a:extLst>
              <a:ext uri="{FF2B5EF4-FFF2-40B4-BE49-F238E27FC236}">
                <a16:creationId xmlns:a16="http://schemas.microsoft.com/office/drawing/2014/main" id="{60CA6021-0044-48CF-8220-BF906847246F}"/>
              </a:ext>
            </a:extLst>
          </p:cNvPr>
          <p:cNvCxnSpPr>
            <a:cxnSpLocks/>
          </p:cNvCxnSpPr>
          <p:nvPr/>
        </p:nvCxnSpPr>
        <p:spPr>
          <a:xfrm>
            <a:off x="5726673" y="4038201"/>
            <a:ext cx="1231688" cy="5237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5D63FBD-77F2-4BE5-86B2-0F31AD2FE267}"/>
              </a:ext>
            </a:extLst>
          </p:cNvPr>
          <p:cNvSpPr txBox="1"/>
          <p:nvPr/>
        </p:nvSpPr>
        <p:spPr>
          <a:xfrm>
            <a:off x="3829074" y="5745230"/>
            <a:ext cx="114499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HCW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56DC"/>
                </a:solidFill>
                <a:effectLst/>
                <a:uLnTx/>
                <a:uFillTx/>
                <a:latin typeface="Myriad Web Pro"/>
                <a:ea typeface="+mn-ea"/>
                <a:cs typeface="+mn-cs"/>
              </a:rPr>
              <a:t>training</a:t>
            </a:r>
          </a:p>
        </p:txBody>
      </p:sp>
      <p:cxnSp>
        <p:nvCxnSpPr>
          <p:cNvPr id="63" name="Straight Arrow Connector 62">
            <a:extLst>
              <a:ext uri="{FF2B5EF4-FFF2-40B4-BE49-F238E27FC236}">
                <a16:creationId xmlns:a16="http://schemas.microsoft.com/office/drawing/2014/main" id="{1EFE2AB1-5434-4056-AC26-3190F6DF2E39}"/>
              </a:ext>
            </a:extLst>
          </p:cNvPr>
          <p:cNvCxnSpPr>
            <a:cxnSpLocks/>
          </p:cNvCxnSpPr>
          <p:nvPr/>
        </p:nvCxnSpPr>
        <p:spPr>
          <a:xfrm flipH="1">
            <a:off x="1837045" y="3914079"/>
            <a:ext cx="1289354" cy="6773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FF28001-1507-4B81-83F8-BC03D52095BB}"/>
              </a:ext>
            </a:extLst>
          </p:cNvPr>
          <p:cNvCxnSpPr>
            <a:cxnSpLocks/>
          </p:cNvCxnSpPr>
          <p:nvPr/>
        </p:nvCxnSpPr>
        <p:spPr>
          <a:xfrm flipH="1">
            <a:off x="7248769" y="3311309"/>
            <a:ext cx="1959374"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7EF8A7B-D727-40CF-BA0B-FB560AE53F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0483" y="5001253"/>
            <a:ext cx="719132" cy="684739"/>
          </a:xfrm>
          <a:prstGeom prst="rect">
            <a:avLst/>
          </a:prstGeom>
        </p:spPr>
      </p:pic>
    </p:spTree>
    <p:extLst>
      <p:ext uri="{BB962C8B-B14F-4D97-AF65-F5344CB8AC3E}">
        <p14:creationId xmlns:p14="http://schemas.microsoft.com/office/powerpoint/2010/main" val="18442212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EF71-D5E7-486D-B613-834FA62EFE8D}"/>
              </a:ext>
            </a:extLst>
          </p:cNvPr>
          <p:cNvSpPr>
            <a:spLocks noGrp="1"/>
          </p:cNvSpPr>
          <p:nvPr>
            <p:ph type="title"/>
          </p:nvPr>
        </p:nvSpPr>
        <p:spPr/>
        <p:txBody>
          <a:bodyPr/>
          <a:lstStyle/>
          <a:p>
            <a:r>
              <a:rPr lang="en-US"/>
              <a:t>IPC in “Peacetime”</a:t>
            </a:r>
          </a:p>
        </p:txBody>
      </p:sp>
      <p:pic>
        <p:nvPicPr>
          <p:cNvPr id="5" name="Picture 4">
            <a:extLst>
              <a:ext uri="{FF2B5EF4-FFF2-40B4-BE49-F238E27FC236}">
                <a16:creationId xmlns:a16="http://schemas.microsoft.com/office/drawing/2014/main" id="{D7723D01-EB4A-4EA2-853E-7BBF4A5F3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456" y="1727922"/>
            <a:ext cx="2756261" cy="3252389"/>
          </a:xfrm>
          <a:prstGeom prst="rect">
            <a:avLst/>
          </a:prstGeom>
          <a:ln>
            <a:solidFill>
              <a:schemeClr val="accent4">
                <a:lumMod val="50000"/>
              </a:schemeClr>
            </a:solidFill>
          </a:ln>
        </p:spPr>
      </p:pic>
      <p:pic>
        <p:nvPicPr>
          <p:cNvPr id="7" name="Picture 6">
            <a:extLst>
              <a:ext uri="{FF2B5EF4-FFF2-40B4-BE49-F238E27FC236}">
                <a16:creationId xmlns:a16="http://schemas.microsoft.com/office/drawing/2014/main" id="{65017560-6C72-42BE-A124-3B5038CF0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977" y="1727922"/>
            <a:ext cx="2756263" cy="3252389"/>
          </a:xfrm>
          <a:prstGeom prst="rect">
            <a:avLst/>
          </a:prstGeom>
          <a:ln>
            <a:solidFill>
              <a:schemeClr val="accent4">
                <a:lumMod val="50000"/>
              </a:schemeClr>
            </a:solidFill>
          </a:ln>
        </p:spPr>
      </p:pic>
      <p:pic>
        <p:nvPicPr>
          <p:cNvPr id="9" name="Picture 8">
            <a:extLst>
              <a:ext uri="{FF2B5EF4-FFF2-40B4-BE49-F238E27FC236}">
                <a16:creationId xmlns:a16="http://schemas.microsoft.com/office/drawing/2014/main" id="{A0FBDA6C-6B10-44D4-9B0F-7B1A87233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51" y="1727921"/>
            <a:ext cx="3390109" cy="4462491"/>
          </a:xfrm>
          <a:prstGeom prst="rect">
            <a:avLst/>
          </a:prstGeom>
          <a:ln>
            <a:solidFill>
              <a:schemeClr val="accent4">
                <a:lumMod val="50000"/>
              </a:schemeClr>
            </a:solidFill>
          </a:ln>
        </p:spPr>
      </p:pic>
      <p:sp>
        <p:nvSpPr>
          <p:cNvPr id="10" name="Rectangle 9">
            <a:extLst>
              <a:ext uri="{FF2B5EF4-FFF2-40B4-BE49-F238E27FC236}">
                <a16:creationId xmlns:a16="http://schemas.microsoft.com/office/drawing/2014/main" id="{4C87A557-2C42-4A79-A63C-02E84616D99E}"/>
              </a:ext>
            </a:extLst>
          </p:cNvPr>
          <p:cNvSpPr/>
          <p:nvPr/>
        </p:nvSpPr>
        <p:spPr>
          <a:xfrm>
            <a:off x="4511491" y="5178965"/>
            <a:ext cx="6096000" cy="122116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002060"/>
                </a:solidFill>
                <a:effectLst/>
                <a:uLnTx/>
                <a:uFillTx/>
                <a:latin typeface="Myriad Web Pro"/>
                <a:ea typeface="+mn-ea"/>
                <a:cs typeface="+mn-cs"/>
                <a:hlinkClick r:id="rId5"/>
              </a:rPr>
              <a:t>https://www.who.int/infection-prevention/tools/core-components/en/</a:t>
            </a:r>
            <a:endParaRPr kumimoji="0" lang="en-US" sz="1467" b="0" i="0" u="none" strike="noStrike" kern="1200" cap="none" spc="0" normalizeH="0" baseline="0" noProof="0">
              <a:ln>
                <a:noFill/>
              </a:ln>
              <a:solidFill>
                <a:srgbClr val="002060"/>
              </a:solidFill>
              <a:effectLst/>
              <a:uLnTx/>
              <a:uFillTx/>
              <a:latin typeface="Myriad Web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2060"/>
              </a:solidFill>
              <a:effectLst/>
              <a:uLnTx/>
              <a:uFillTx/>
              <a:latin typeface="Myriad Web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002060"/>
                </a:solidFill>
                <a:effectLst/>
                <a:uLnTx/>
                <a:uFillTx/>
                <a:latin typeface="Myriad Web Pro"/>
                <a:ea typeface="+mn-ea"/>
                <a:cs typeface="+mn-cs"/>
                <a:hlinkClick r:id="rId6"/>
              </a:rPr>
              <a:t>https://www.who.int/infection-prevention/publications/min-req-IPC-manual/en/</a:t>
            </a:r>
            <a:endParaRPr kumimoji="0" lang="en-US" sz="1467" b="0" i="0" u="none" strike="noStrike" kern="1200" cap="none" spc="0" normalizeH="0" baseline="0" noProof="0">
              <a:ln>
                <a:noFill/>
              </a:ln>
              <a:solidFill>
                <a:srgbClr val="002060"/>
              </a:solidFill>
              <a:effectLst/>
              <a:uLnTx/>
              <a:uFillTx/>
              <a:latin typeface="Myriad Web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2060"/>
              </a:solidFill>
              <a:effectLst/>
              <a:uLnTx/>
              <a:uFillTx/>
              <a:latin typeface="Myriad Web Pro"/>
              <a:ea typeface="+mn-ea"/>
              <a:cs typeface="+mn-cs"/>
            </a:endParaRPr>
          </a:p>
        </p:txBody>
      </p:sp>
    </p:spTree>
    <p:extLst>
      <p:ext uri="{BB962C8B-B14F-4D97-AF65-F5344CB8AC3E}">
        <p14:creationId xmlns:p14="http://schemas.microsoft.com/office/powerpoint/2010/main" val="1859755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9AD23-DF89-4009-A108-CD3B92C156CC}"/>
              </a:ext>
            </a:extLst>
          </p:cNvPr>
          <p:cNvSpPr>
            <a:spLocks noGrp="1"/>
          </p:cNvSpPr>
          <p:nvPr>
            <p:ph type="title"/>
          </p:nvPr>
        </p:nvSpPr>
        <p:spPr/>
        <p:txBody>
          <a:bodyPr/>
          <a:lstStyle/>
          <a:p>
            <a:r>
              <a:rPr lang="en-US"/>
              <a:t>Pillars of COVID-19 IPC</a:t>
            </a:r>
          </a:p>
        </p:txBody>
      </p:sp>
      <p:sp>
        <p:nvSpPr>
          <p:cNvPr id="3" name="Text Placeholder 2">
            <a:extLst>
              <a:ext uri="{FF2B5EF4-FFF2-40B4-BE49-F238E27FC236}">
                <a16:creationId xmlns:a16="http://schemas.microsoft.com/office/drawing/2014/main" id="{9CEB5A20-10EB-4E10-BD67-CA312A304428}"/>
              </a:ext>
            </a:extLst>
          </p:cNvPr>
          <p:cNvSpPr>
            <a:spLocks noGrp="1"/>
          </p:cNvSpPr>
          <p:nvPr>
            <p:ph type="body" sz="quarter" idx="10"/>
          </p:nvPr>
        </p:nvSpPr>
        <p:spPr/>
        <p:txBody>
          <a:bodyPr/>
          <a:lstStyle/>
          <a:p>
            <a:pPr marL="0" indent="0">
              <a:spcBef>
                <a:spcPts val="1600"/>
              </a:spcBef>
              <a:buNone/>
            </a:pPr>
            <a:r>
              <a:rPr lang="en-US" sz="2400" b="1" dirty="0"/>
              <a:t>Goal:</a:t>
            </a:r>
            <a:r>
              <a:rPr lang="en-US" sz="2400" dirty="0"/>
              <a:t> To support the maintenance of essential healthcare services by preventing healthcare-associated transmission of SARS-CoV-2 among healthcare workers and patients </a:t>
            </a:r>
          </a:p>
          <a:p>
            <a:pPr>
              <a:spcBef>
                <a:spcPts val="0"/>
              </a:spcBef>
              <a:buFont typeface="+mj-lt"/>
              <a:buAutoNum type="arabicPeriod"/>
            </a:pPr>
            <a:r>
              <a:rPr lang="en-US" sz="2400" dirty="0"/>
              <a:t>Limit unrecognized entry of COVID-19: </a:t>
            </a:r>
          </a:p>
          <a:p>
            <a:pPr lvl="1">
              <a:spcBef>
                <a:spcPts val="0"/>
              </a:spcBef>
              <a:buFont typeface="Arial" panose="020B0604020202020204" pitchFamily="34" charset="0"/>
              <a:buChar char="•"/>
            </a:pPr>
            <a:r>
              <a:rPr lang="en-US" sz="2400" dirty="0"/>
              <a:t>TRIAGE patients</a:t>
            </a:r>
          </a:p>
          <a:p>
            <a:pPr lvl="1">
              <a:spcBef>
                <a:spcPts val="0"/>
              </a:spcBef>
              <a:buFont typeface="Arial" panose="020B0604020202020204" pitchFamily="34" charset="0"/>
              <a:buChar char="•"/>
            </a:pPr>
            <a:r>
              <a:rPr lang="en-US" sz="2400" dirty="0"/>
              <a:t>LIMIT visitors</a:t>
            </a:r>
          </a:p>
          <a:p>
            <a:pPr lvl="1">
              <a:spcBef>
                <a:spcPts val="0"/>
              </a:spcBef>
              <a:buFont typeface="Arial" panose="020B0604020202020204" pitchFamily="34" charset="0"/>
              <a:buChar char="•"/>
            </a:pPr>
            <a:r>
              <a:rPr lang="en-US" sz="2400" dirty="0"/>
              <a:t>MONITOR staff</a:t>
            </a:r>
          </a:p>
          <a:p>
            <a:pPr>
              <a:spcBef>
                <a:spcPts val="0"/>
              </a:spcBef>
              <a:buFont typeface="+mj-lt"/>
              <a:buAutoNum type="arabicPeriod"/>
            </a:pPr>
            <a:r>
              <a:rPr lang="en-US" sz="2400" dirty="0"/>
              <a:t>Prevent transmission</a:t>
            </a:r>
          </a:p>
          <a:p>
            <a:pPr lvl="1">
              <a:spcBef>
                <a:spcPts val="0"/>
              </a:spcBef>
              <a:buFont typeface="Arial" panose="020B0604020202020204" pitchFamily="34" charset="0"/>
              <a:buChar char="•"/>
            </a:pPr>
            <a:r>
              <a:rPr lang="en-US" sz="2400" dirty="0"/>
              <a:t>TRAIN staff (and provide supplies)</a:t>
            </a:r>
          </a:p>
          <a:p>
            <a:pPr>
              <a:spcBef>
                <a:spcPts val="0"/>
              </a:spcBef>
              <a:buFont typeface="+mj-lt"/>
              <a:buAutoNum type="arabicPeriod"/>
            </a:pPr>
            <a:r>
              <a:rPr lang="en-US" sz="2400" dirty="0"/>
              <a:t>Rapidly identify nosocomial transmission:</a:t>
            </a:r>
          </a:p>
          <a:p>
            <a:pPr lvl="1">
              <a:spcBef>
                <a:spcPts val="0"/>
              </a:spcBef>
              <a:buFont typeface="Arial" panose="020B0604020202020204" pitchFamily="34" charset="0"/>
              <a:buChar char="•"/>
            </a:pPr>
            <a:r>
              <a:rPr lang="en-US" sz="2400" dirty="0"/>
              <a:t>DETECT nosocomial transmission</a:t>
            </a:r>
          </a:p>
          <a:p>
            <a:pPr lvl="1">
              <a:spcBef>
                <a:spcPts val="0"/>
              </a:spcBef>
              <a:buFont typeface="Arial" panose="020B0604020202020204" pitchFamily="34" charset="0"/>
              <a:buChar char="•"/>
            </a:pPr>
            <a:r>
              <a:rPr lang="en-US" sz="2400" dirty="0"/>
              <a:t>CONTAIN outbreaks before they spread</a:t>
            </a:r>
          </a:p>
          <a:p>
            <a:endParaRPr lang="en-US" dirty="0"/>
          </a:p>
        </p:txBody>
      </p:sp>
      <p:pic>
        <p:nvPicPr>
          <p:cNvPr id="4" name="Picture 3">
            <a:extLst>
              <a:ext uri="{FF2B5EF4-FFF2-40B4-BE49-F238E27FC236}">
                <a16:creationId xmlns:a16="http://schemas.microsoft.com/office/drawing/2014/main" id="{C08D660C-37DF-4209-806F-18AC76C2F9DB}"/>
              </a:ext>
            </a:extLst>
          </p:cNvPr>
          <p:cNvPicPr>
            <a:picLocks noChangeAspect="1"/>
          </p:cNvPicPr>
          <p:nvPr/>
        </p:nvPicPr>
        <p:blipFill rotWithShape="1">
          <a:blip r:embed="rId2"/>
          <a:srcRect t="17078" b="6740"/>
          <a:stretch/>
        </p:blipFill>
        <p:spPr>
          <a:xfrm>
            <a:off x="7821600" y="2840298"/>
            <a:ext cx="3192088" cy="3160453"/>
          </a:xfrm>
          <a:prstGeom prst="rect">
            <a:avLst/>
          </a:prstGeom>
        </p:spPr>
      </p:pic>
    </p:spTree>
    <p:extLst>
      <p:ext uri="{BB962C8B-B14F-4D97-AF65-F5344CB8AC3E}">
        <p14:creationId xmlns:p14="http://schemas.microsoft.com/office/powerpoint/2010/main" val="11170743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69B46-3C15-416A-8C24-02A17ED86862}"/>
              </a:ext>
            </a:extLst>
          </p:cNvPr>
          <p:cNvPicPr>
            <a:picLocks noChangeAspect="1"/>
          </p:cNvPicPr>
          <p:nvPr/>
        </p:nvPicPr>
        <p:blipFill rotWithShape="1">
          <a:blip r:embed="rId2"/>
          <a:srcRect l="1921" t="14472" r="42378" b="13042"/>
          <a:stretch/>
        </p:blipFill>
        <p:spPr>
          <a:xfrm>
            <a:off x="643053" y="1544927"/>
            <a:ext cx="5516725" cy="4038238"/>
          </a:xfrm>
          <a:prstGeom prst="rect">
            <a:avLst/>
          </a:prstGeom>
          <a:ln>
            <a:solidFill>
              <a:schemeClr val="accent6"/>
            </a:solidFill>
          </a:ln>
        </p:spPr>
      </p:pic>
      <p:sp>
        <p:nvSpPr>
          <p:cNvPr id="2" name="Title 1">
            <a:extLst>
              <a:ext uri="{FF2B5EF4-FFF2-40B4-BE49-F238E27FC236}">
                <a16:creationId xmlns:a16="http://schemas.microsoft.com/office/drawing/2014/main" id="{3AA41CE4-27BA-4D88-B7DC-1FFA7656B8E7}"/>
              </a:ext>
            </a:extLst>
          </p:cNvPr>
          <p:cNvSpPr>
            <a:spLocks noGrp="1"/>
          </p:cNvSpPr>
          <p:nvPr>
            <p:ph type="title"/>
          </p:nvPr>
        </p:nvSpPr>
        <p:spPr>
          <a:xfrm>
            <a:off x="609600" y="154223"/>
            <a:ext cx="10972800" cy="1143000"/>
          </a:xfrm>
        </p:spPr>
        <p:txBody>
          <a:bodyPr/>
          <a:lstStyle/>
          <a:p>
            <a:r>
              <a:rPr lang="en-US"/>
              <a:t>Guidance and Operational Considerations</a:t>
            </a:r>
          </a:p>
        </p:txBody>
      </p:sp>
      <p:sp>
        <p:nvSpPr>
          <p:cNvPr id="5" name="Rectangle 4">
            <a:extLst>
              <a:ext uri="{FF2B5EF4-FFF2-40B4-BE49-F238E27FC236}">
                <a16:creationId xmlns:a16="http://schemas.microsoft.com/office/drawing/2014/main" id="{A00D0F26-D6EF-48B6-91AF-4DA468905870}"/>
              </a:ext>
            </a:extLst>
          </p:cNvPr>
          <p:cNvSpPr/>
          <p:nvPr/>
        </p:nvSpPr>
        <p:spPr>
          <a:xfrm>
            <a:off x="338989" y="6008302"/>
            <a:ext cx="111571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56DC"/>
                </a:solidFill>
                <a:effectLst/>
                <a:uLnTx/>
                <a:uFillTx/>
                <a:latin typeface="Myriad Web Pro"/>
                <a:ea typeface="+mn-ea"/>
                <a:cs typeface="+mn-cs"/>
                <a:hlinkClick r:id="rId3"/>
              </a:rPr>
              <a:t>https://www.cdc.gov/coronavirus/2019-ncov/hcp/non-us-settings/index.html</a:t>
            </a:r>
            <a:endParaRPr kumimoji="0" lang="en-US" sz="1600" b="0" i="0" u="none" strike="noStrike" kern="1200" cap="none" spc="0" normalizeH="0" baseline="0" noProof="0" dirty="0">
              <a:ln>
                <a:noFill/>
              </a:ln>
              <a:solidFill>
                <a:srgbClr val="0F56DC"/>
              </a:solidFill>
              <a:effectLst/>
              <a:uLnTx/>
              <a:uFillTx/>
              <a:latin typeface="Myriad Web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56DC"/>
                </a:solidFill>
                <a:effectLst/>
                <a:uLnTx/>
                <a:uFillTx/>
                <a:latin typeface="Myriad Web Pro"/>
                <a:ea typeface="+mn-ea"/>
                <a:cs typeface="+mn-cs"/>
              </a:rPr>
              <a:t>https://www.who.int/emergencies/diseases/novel-coronavirus-2019/technical-guidance/infection-prevention-and-control</a:t>
            </a:r>
          </a:p>
        </p:txBody>
      </p:sp>
      <p:pic>
        <p:nvPicPr>
          <p:cNvPr id="6" name="Picture 5">
            <a:extLst>
              <a:ext uri="{FF2B5EF4-FFF2-40B4-BE49-F238E27FC236}">
                <a16:creationId xmlns:a16="http://schemas.microsoft.com/office/drawing/2014/main" id="{BBCE1720-48CC-40D9-A127-237A98D4E773}"/>
              </a:ext>
            </a:extLst>
          </p:cNvPr>
          <p:cNvPicPr>
            <a:picLocks noChangeAspect="1"/>
          </p:cNvPicPr>
          <p:nvPr/>
        </p:nvPicPr>
        <p:blipFill>
          <a:blip r:embed="rId4"/>
          <a:stretch>
            <a:fillRect/>
          </a:stretch>
        </p:blipFill>
        <p:spPr>
          <a:xfrm>
            <a:off x="5234718" y="1792631"/>
            <a:ext cx="6629830" cy="4038238"/>
          </a:xfrm>
          <a:prstGeom prst="rect">
            <a:avLst/>
          </a:prstGeom>
          <a:ln>
            <a:solidFill>
              <a:schemeClr val="accent6"/>
            </a:solidFill>
          </a:ln>
        </p:spPr>
      </p:pic>
    </p:spTree>
    <p:extLst>
      <p:ext uri="{BB962C8B-B14F-4D97-AF65-F5344CB8AC3E}">
        <p14:creationId xmlns:p14="http://schemas.microsoft.com/office/powerpoint/2010/main" val="13896143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F4C3-A16A-4F3B-82FD-8167BB080B33}"/>
              </a:ext>
            </a:extLst>
          </p:cNvPr>
          <p:cNvSpPr>
            <a:spLocks noGrp="1"/>
          </p:cNvSpPr>
          <p:nvPr>
            <p:ph type="title"/>
          </p:nvPr>
        </p:nvSpPr>
        <p:spPr/>
        <p:txBody>
          <a:bodyPr/>
          <a:lstStyle/>
          <a:p>
            <a:r>
              <a:rPr lang="en-US"/>
              <a:t>Hand hygiene guidance </a:t>
            </a:r>
          </a:p>
        </p:txBody>
      </p:sp>
      <p:sp>
        <p:nvSpPr>
          <p:cNvPr id="3" name="Text Placeholder 2">
            <a:extLst>
              <a:ext uri="{FF2B5EF4-FFF2-40B4-BE49-F238E27FC236}">
                <a16:creationId xmlns:a16="http://schemas.microsoft.com/office/drawing/2014/main" id="{BE8A1A29-C38F-4352-B78D-49380A2AA0BC}"/>
              </a:ext>
            </a:extLst>
          </p:cNvPr>
          <p:cNvSpPr>
            <a:spLocks noGrp="1"/>
          </p:cNvSpPr>
          <p:nvPr>
            <p:ph type="body" sz="quarter" idx="10"/>
          </p:nvPr>
        </p:nvSpPr>
        <p:spPr/>
        <p:txBody>
          <a:bodyPr/>
          <a:lstStyle/>
          <a:p>
            <a:r>
              <a:rPr lang="en-US"/>
              <a:t>Triage areas</a:t>
            </a:r>
          </a:p>
          <a:p>
            <a:pPr lvl="1"/>
            <a:r>
              <a:rPr lang="en-US"/>
              <a:t>Hand hygiene facilities for patients upon arrival (triage and waiting area)</a:t>
            </a:r>
          </a:p>
          <a:p>
            <a:pPr lvl="1"/>
            <a:r>
              <a:rPr lang="en-US"/>
              <a:t>Training:</a:t>
            </a:r>
          </a:p>
          <a:p>
            <a:pPr lvl="2"/>
            <a:r>
              <a:rPr lang="en-US"/>
              <a:t>How to perform hand hygiene </a:t>
            </a:r>
          </a:p>
          <a:p>
            <a:pPr lvl="2"/>
            <a:r>
              <a:rPr lang="en-US"/>
              <a:t>Maintain appropriate distance</a:t>
            </a:r>
          </a:p>
          <a:p>
            <a:pPr lvl="2"/>
            <a:r>
              <a:rPr lang="en-US"/>
              <a:t>Advise patients on the use of facemask, hand hygiene, and separation from other patients</a:t>
            </a:r>
          </a:p>
          <a:p>
            <a:r>
              <a:rPr lang="en-US"/>
              <a:t>Inpatient areas</a:t>
            </a:r>
          </a:p>
          <a:p>
            <a:pPr lvl="1"/>
            <a:r>
              <a:rPr lang="en-US"/>
              <a:t>Hand hygiene facilities according to standards of care</a:t>
            </a:r>
          </a:p>
          <a:p>
            <a:pPr lvl="1"/>
            <a:endParaRPr lang="en-US"/>
          </a:p>
          <a:p>
            <a:pPr lvl="1"/>
            <a:endParaRPr lang="en-US"/>
          </a:p>
        </p:txBody>
      </p:sp>
    </p:spTree>
    <p:extLst>
      <p:ext uri="{BB962C8B-B14F-4D97-AF65-F5344CB8AC3E}">
        <p14:creationId xmlns:p14="http://schemas.microsoft.com/office/powerpoint/2010/main" val="321956461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FA0C-0A0B-4FC2-A22E-F81CA5580E3B}"/>
              </a:ext>
            </a:extLst>
          </p:cNvPr>
          <p:cNvSpPr>
            <a:spLocks noGrp="1"/>
          </p:cNvSpPr>
          <p:nvPr>
            <p:ph type="title"/>
          </p:nvPr>
        </p:nvSpPr>
        <p:spPr/>
        <p:txBody>
          <a:bodyPr/>
          <a:lstStyle/>
          <a:p>
            <a:r>
              <a:rPr lang="en-US" dirty="0"/>
              <a:t>CDC COVID-19 IPC Webinar series</a:t>
            </a:r>
          </a:p>
        </p:txBody>
      </p:sp>
      <p:sp>
        <p:nvSpPr>
          <p:cNvPr id="3" name="Text Placeholder 2">
            <a:extLst>
              <a:ext uri="{FF2B5EF4-FFF2-40B4-BE49-F238E27FC236}">
                <a16:creationId xmlns:a16="http://schemas.microsoft.com/office/drawing/2014/main" id="{AE2DDB27-BC6D-46FB-BA11-BD1D668EDD5F}"/>
              </a:ext>
            </a:extLst>
          </p:cNvPr>
          <p:cNvSpPr>
            <a:spLocks noGrp="1"/>
          </p:cNvSpPr>
          <p:nvPr>
            <p:ph type="body" sz="quarter" idx="10"/>
          </p:nvPr>
        </p:nvSpPr>
        <p:spPr/>
        <p:txBody>
          <a:bodyPr/>
          <a:lstStyle/>
          <a:p>
            <a:r>
              <a:rPr lang="en-US"/>
              <a:t>Tentative launch week of May 12</a:t>
            </a:r>
          </a:p>
          <a:p>
            <a:r>
              <a:rPr lang="en-US"/>
              <a:t>CDC/ WHO collaboration</a:t>
            </a:r>
          </a:p>
          <a:p>
            <a:r>
              <a:rPr lang="en-US"/>
              <a:t>Example topics</a:t>
            </a:r>
          </a:p>
          <a:p>
            <a:pPr lvl="1"/>
            <a:r>
              <a:rPr lang="en-US"/>
              <a:t>Triage</a:t>
            </a:r>
          </a:p>
          <a:p>
            <a:pPr lvl="1"/>
            <a:r>
              <a:rPr lang="en-US"/>
              <a:t>Risk assessment and monitoring</a:t>
            </a:r>
          </a:p>
          <a:p>
            <a:pPr lvl="1"/>
            <a:r>
              <a:rPr lang="en-US"/>
              <a:t>Emergency strategies for PPE use</a:t>
            </a:r>
          </a:p>
          <a:p>
            <a:pPr lvl="1"/>
            <a:r>
              <a:rPr lang="en-US"/>
              <a:t>SARI treatment centers</a:t>
            </a:r>
          </a:p>
          <a:p>
            <a:pPr lvl="1"/>
            <a:r>
              <a:rPr lang="en-US"/>
              <a:t>Cleaning and disinfection</a:t>
            </a:r>
          </a:p>
          <a:p>
            <a:pPr lvl="1"/>
            <a:r>
              <a:rPr lang="en-US"/>
              <a:t>WASH considerations</a:t>
            </a:r>
          </a:p>
        </p:txBody>
      </p:sp>
    </p:spTree>
    <p:extLst>
      <p:ext uri="{BB962C8B-B14F-4D97-AF65-F5344CB8AC3E}">
        <p14:creationId xmlns:p14="http://schemas.microsoft.com/office/powerpoint/2010/main" val="365345995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D78E-2E3B-4BBA-B394-CD323E549F86}"/>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CB1F0973-7F6A-459F-9073-30FFC2DD7773}"/>
              </a:ext>
            </a:extLst>
          </p:cNvPr>
          <p:cNvSpPr>
            <a:spLocks noGrp="1"/>
          </p:cNvSpPr>
          <p:nvPr>
            <p:ph type="body" sz="quarter" idx="10"/>
          </p:nvPr>
        </p:nvSpPr>
        <p:spPr>
          <a:xfrm>
            <a:off x="609599" y="1545167"/>
            <a:ext cx="11082291" cy="5157474"/>
          </a:xfrm>
        </p:spPr>
        <p:txBody>
          <a:bodyPr/>
          <a:lstStyle/>
          <a:p>
            <a:pPr marL="0" indent="0">
              <a:buNone/>
            </a:pPr>
            <a:r>
              <a:rPr lang="en-US" sz="2400"/>
              <a:t>CDC’s email campaign:</a:t>
            </a:r>
          </a:p>
          <a:p>
            <a:pPr marL="0" indent="0">
              <a:buNone/>
            </a:pPr>
            <a:r>
              <a:rPr lang="en-US" sz="2400">
                <a:hlinkClick r:id="rId2"/>
              </a:rPr>
              <a:t>https://tools.cdc.gov/CampaignProxyService/subscriptions.aspx</a:t>
            </a:r>
            <a:endParaRPr lang="en-US" sz="2400"/>
          </a:p>
          <a:p>
            <a:pPr marL="609585" lvl="1" indent="0">
              <a:buClr>
                <a:srgbClr val="E0380A"/>
              </a:buClr>
              <a:buNone/>
            </a:pPr>
            <a:endParaRPr lang="en-US" sz="2400"/>
          </a:p>
          <a:p>
            <a:pPr marL="0" indent="0">
              <a:buNone/>
            </a:pPr>
            <a:r>
              <a:rPr lang="en-US" sz="2400" b="1"/>
              <a:t>For more information on COVID-19, for non-US healthcare settings, please visit </a:t>
            </a:r>
            <a:r>
              <a:rPr lang="en-US" sz="2400" u="sng">
                <a:hlinkClick r:id="rId3"/>
              </a:rPr>
              <a:t>https://www.cdc.gov/coronavirus/2019-ncov/hcp/non-us-settings/index.html</a:t>
            </a:r>
            <a:r>
              <a:rPr lang="en-US" sz="2400" u="sng"/>
              <a:t>.</a:t>
            </a:r>
            <a:endParaRPr lang="en-US" sz="2400"/>
          </a:p>
          <a:p>
            <a:pPr lvl="1">
              <a:buClr>
                <a:srgbClr val="E0380A"/>
              </a:buClr>
              <a:buFont typeface="Wingdings" panose="05000000000000000000" pitchFamily="2" charset="2"/>
              <a:buChar char="§"/>
            </a:pPr>
            <a:endParaRPr lang="en-US" sz="2400"/>
          </a:p>
          <a:p>
            <a:pPr lvl="1"/>
            <a:endParaRPr lang="en-US"/>
          </a:p>
        </p:txBody>
      </p:sp>
    </p:spTree>
    <p:extLst>
      <p:ext uri="{BB962C8B-B14F-4D97-AF65-F5344CB8AC3E}">
        <p14:creationId xmlns:p14="http://schemas.microsoft.com/office/powerpoint/2010/main" val="164918540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887A-103C-4655-A33F-4C23AB6C025C}"/>
              </a:ext>
            </a:extLst>
          </p:cNvPr>
          <p:cNvSpPr>
            <a:spLocks noGrp="1"/>
          </p:cNvSpPr>
          <p:nvPr>
            <p:ph type="title"/>
          </p:nvPr>
        </p:nvSpPr>
        <p:spPr/>
        <p:txBody>
          <a:bodyPr/>
          <a:lstStyle/>
          <a:p>
            <a:r>
              <a:rPr lang="en-US" dirty="0"/>
              <a:t>Practical actions to increase access </a:t>
            </a:r>
            <a:br>
              <a:rPr lang="en-US" dirty="0"/>
            </a:br>
            <a:r>
              <a:rPr lang="en-US" dirty="0"/>
              <a:t>to hand hygiene resources </a:t>
            </a:r>
          </a:p>
        </p:txBody>
      </p:sp>
      <p:sp>
        <p:nvSpPr>
          <p:cNvPr id="3" name="Subtitle 2">
            <a:extLst>
              <a:ext uri="{FF2B5EF4-FFF2-40B4-BE49-F238E27FC236}">
                <a16:creationId xmlns:a16="http://schemas.microsoft.com/office/drawing/2014/main" id="{E7F327AA-AD81-4CDD-9C36-89D1B70195AB}"/>
              </a:ext>
            </a:extLst>
          </p:cNvPr>
          <p:cNvSpPr>
            <a:spLocks noGrp="1"/>
          </p:cNvSpPr>
          <p:nvPr>
            <p:ph type="subTitle" idx="1"/>
          </p:nvPr>
        </p:nvSpPr>
        <p:spPr/>
        <p:txBody>
          <a:bodyPr/>
          <a:lstStyle/>
          <a:p>
            <a:r>
              <a:rPr lang="en-US"/>
              <a:t>May 7, 2020</a:t>
            </a:r>
          </a:p>
        </p:txBody>
      </p:sp>
      <p:sp>
        <p:nvSpPr>
          <p:cNvPr id="4" name="Text Placeholder 3">
            <a:extLst>
              <a:ext uri="{FF2B5EF4-FFF2-40B4-BE49-F238E27FC236}">
                <a16:creationId xmlns:a16="http://schemas.microsoft.com/office/drawing/2014/main" id="{7BB9A872-2685-48D2-8DDD-E6F54F5EE38C}"/>
              </a:ext>
            </a:extLst>
          </p:cNvPr>
          <p:cNvSpPr>
            <a:spLocks noGrp="1"/>
          </p:cNvSpPr>
          <p:nvPr>
            <p:ph type="body" sz="quarter" idx="10"/>
          </p:nvPr>
        </p:nvSpPr>
        <p:spPr/>
        <p:txBody>
          <a:bodyPr/>
          <a:lstStyle/>
          <a:p>
            <a:r>
              <a:rPr lang="en-US"/>
              <a:t>Matthew Lozier, PhD</a:t>
            </a:r>
          </a:p>
          <a:p>
            <a:endParaRPr lang="en-US"/>
          </a:p>
          <a:p>
            <a:r>
              <a:rPr lang="en-US" b="1"/>
              <a:t>Global WASH Epidemiology Team</a:t>
            </a:r>
          </a:p>
          <a:p>
            <a:r>
              <a:rPr lang="en-US" b="1"/>
              <a:t>Division of Foodborne, Waterborne, and </a:t>
            </a:r>
          </a:p>
          <a:p>
            <a:r>
              <a:rPr lang="en-US" b="1"/>
              <a:t>Environmental Diseases </a:t>
            </a:r>
          </a:p>
        </p:txBody>
      </p:sp>
      <p:pic>
        <p:nvPicPr>
          <p:cNvPr id="7" name="Picture 6">
            <a:extLst>
              <a:ext uri="{FF2B5EF4-FFF2-40B4-BE49-F238E27FC236}">
                <a16:creationId xmlns:a16="http://schemas.microsoft.com/office/drawing/2014/main" id="{D9637C60-D4F3-47D5-9E64-9712797F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298" y="2384694"/>
            <a:ext cx="3373513" cy="3897255"/>
          </a:xfrm>
          <a:prstGeom prst="rect">
            <a:avLst/>
          </a:prstGeom>
        </p:spPr>
      </p:pic>
    </p:spTree>
    <p:extLst>
      <p:ext uri="{BB962C8B-B14F-4D97-AF65-F5344CB8AC3E}">
        <p14:creationId xmlns:p14="http://schemas.microsoft.com/office/powerpoint/2010/main" val="9300709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028B6-B618-4B2B-9C0F-FFE5E9B4192A}"/>
              </a:ext>
            </a:extLst>
          </p:cNvPr>
          <p:cNvSpPr>
            <a:spLocks noGrp="1"/>
          </p:cNvSpPr>
          <p:nvPr>
            <p:ph type="title"/>
          </p:nvPr>
        </p:nvSpPr>
        <p:spPr>
          <a:xfrm>
            <a:off x="3962400" y="442670"/>
            <a:ext cx="7848600" cy="1325563"/>
          </a:xfrm>
        </p:spPr>
        <p:txBody>
          <a:bodyPr>
            <a:normAutofit/>
          </a:bodyPr>
          <a:lstStyle/>
          <a:p>
            <a:pPr algn="ctr"/>
            <a:r>
              <a:rPr lang="en-US" sz="6600" b="1">
                <a:latin typeface="+mn-lt"/>
                <a:ea typeface="Gadugi" panose="020B0502040204020203" pitchFamily="34" charset="0"/>
              </a:rPr>
              <a:t>Webinar Objectives</a:t>
            </a:r>
          </a:p>
        </p:txBody>
      </p:sp>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965255" y="6439972"/>
            <a:ext cx="7410450" cy="369332"/>
          </a:xfrm>
          <a:prstGeom prst="rect">
            <a:avLst/>
          </a:prstGeom>
          <a:noFill/>
        </p:spPr>
        <p:txBody>
          <a:bodyPr wrap="square" rtlCol="0">
            <a:spAutoFit/>
          </a:bodyPr>
          <a:lstStyle/>
          <a:p>
            <a:r>
              <a:rPr lang="en-US" i="1">
                <a:solidFill>
                  <a:schemeClr val="bg1"/>
                </a:solidFill>
              </a:rPr>
              <a:t>Up Next: Technical Presentations</a:t>
            </a:r>
          </a:p>
        </p:txBody>
      </p:sp>
      <p:sp>
        <p:nvSpPr>
          <p:cNvPr id="7" name="TextBox 6">
            <a:extLst>
              <a:ext uri="{FF2B5EF4-FFF2-40B4-BE49-F238E27FC236}">
                <a16:creationId xmlns:a16="http://schemas.microsoft.com/office/drawing/2014/main" id="{88783F54-5078-421C-8AC8-B4BD84E1E9BB}"/>
              </a:ext>
            </a:extLst>
          </p:cNvPr>
          <p:cNvSpPr txBox="1"/>
          <p:nvPr/>
        </p:nvSpPr>
        <p:spPr>
          <a:xfrm>
            <a:off x="4872066" y="2226551"/>
            <a:ext cx="6363901"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Discuss the critical role of hand hygiene and other IPC measures in healthcare facilities</a:t>
            </a:r>
          </a:p>
          <a:p>
            <a:pPr marL="285750" indent="-285750">
              <a:buFont typeface="Arial" panose="020B0604020202020204" pitchFamily="34" charset="0"/>
              <a:buChar char="•"/>
            </a:pPr>
            <a:r>
              <a:rPr lang="en-US" sz="2800" dirty="0"/>
              <a:t>Address issues of hand recontamination </a:t>
            </a:r>
          </a:p>
          <a:p>
            <a:pPr marL="285750" indent="-285750">
              <a:buFont typeface="Arial" panose="020B0604020202020204" pitchFamily="34" charset="0"/>
              <a:buChar char="•"/>
            </a:pPr>
            <a:r>
              <a:rPr lang="en-US" sz="2800" dirty="0"/>
              <a:t>Provide practical solutions to increase access to hand hygiene facilities </a:t>
            </a:r>
          </a:p>
        </p:txBody>
      </p:sp>
      <p:pic>
        <p:nvPicPr>
          <p:cNvPr id="9" name="Picture 8" descr="A person holding a sign&#10;&#10;Description automatically generated">
            <a:extLst>
              <a:ext uri="{FF2B5EF4-FFF2-40B4-BE49-F238E27FC236}">
                <a16:creationId xmlns:a16="http://schemas.microsoft.com/office/drawing/2014/main" id="{52416959-B38C-4205-BF6D-51C26F65C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1165"/>
            <a:ext cx="3274496" cy="2974137"/>
          </a:xfrm>
          <a:prstGeom prst="rect">
            <a:avLst/>
          </a:prstGeom>
        </p:spPr>
      </p:pic>
      <p:pic>
        <p:nvPicPr>
          <p:cNvPr id="11" name="Picture 10" descr="A person standing in front of a building&#10;&#10;Description automatically generated">
            <a:extLst>
              <a:ext uri="{FF2B5EF4-FFF2-40B4-BE49-F238E27FC236}">
                <a16:creationId xmlns:a16="http://schemas.microsoft.com/office/drawing/2014/main" id="{62DD6D89-74E7-4281-8B76-9C9B78532D17}"/>
              </a:ext>
            </a:extLst>
          </p:cNvPr>
          <p:cNvPicPr>
            <a:picLocks noChangeAspect="1"/>
          </p:cNvPicPr>
          <p:nvPr/>
        </p:nvPicPr>
        <p:blipFill rotWithShape="1">
          <a:blip r:embed="rId4">
            <a:extLst>
              <a:ext uri="{28A0092B-C50C-407E-A947-70E740481C1C}">
                <a14:useLocalDpi xmlns:a14="http://schemas.microsoft.com/office/drawing/2010/main" val="0"/>
              </a:ext>
            </a:extLst>
          </a:blip>
          <a:srcRect l="8515" b="-998"/>
          <a:stretch/>
        </p:blipFill>
        <p:spPr>
          <a:xfrm>
            <a:off x="381000" y="3559465"/>
            <a:ext cx="3274497" cy="2411448"/>
          </a:xfrm>
          <a:prstGeom prst="rect">
            <a:avLst/>
          </a:prstGeom>
        </p:spPr>
      </p:pic>
    </p:spTree>
    <p:extLst>
      <p:ext uri="{BB962C8B-B14F-4D97-AF65-F5344CB8AC3E}">
        <p14:creationId xmlns:p14="http://schemas.microsoft.com/office/powerpoint/2010/main" val="451448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BFF1-A302-4BDE-A9A6-1D6D48733280}"/>
              </a:ext>
            </a:extLst>
          </p:cNvPr>
          <p:cNvSpPr>
            <a:spLocks noGrp="1"/>
          </p:cNvSpPr>
          <p:nvPr>
            <p:ph type="title"/>
          </p:nvPr>
        </p:nvSpPr>
        <p:spPr/>
        <p:txBody>
          <a:bodyPr/>
          <a:lstStyle/>
          <a:p>
            <a:r>
              <a:rPr lang="en-US"/>
              <a:t>Disclaimer</a:t>
            </a:r>
          </a:p>
        </p:txBody>
      </p:sp>
      <p:sp>
        <p:nvSpPr>
          <p:cNvPr id="3" name="Text Placeholder 2">
            <a:extLst>
              <a:ext uri="{FF2B5EF4-FFF2-40B4-BE49-F238E27FC236}">
                <a16:creationId xmlns:a16="http://schemas.microsoft.com/office/drawing/2014/main" id="{178F91E9-A805-401C-90C2-3E9E703CB095}"/>
              </a:ext>
            </a:extLst>
          </p:cNvPr>
          <p:cNvSpPr>
            <a:spLocks noGrp="1"/>
          </p:cNvSpPr>
          <p:nvPr>
            <p:ph type="body" sz="quarter" idx="10"/>
          </p:nvPr>
        </p:nvSpPr>
        <p:spPr/>
        <p:txBody>
          <a:bodyPr/>
          <a:lstStyle/>
          <a:p>
            <a:pPr marL="0" indent="0">
              <a:buNone/>
            </a:pPr>
            <a:endParaRPr lang="en-US"/>
          </a:p>
          <a:p>
            <a:pPr marL="0" indent="0">
              <a:buNone/>
            </a:pPr>
            <a:r>
              <a:rPr lang="en-US"/>
              <a:t>The findings and conclusions in this report are those of the author and do not necessarily represent the official position of the U.S. Centers for Disease Control and Prevention. </a:t>
            </a:r>
          </a:p>
        </p:txBody>
      </p:sp>
    </p:spTree>
    <p:extLst>
      <p:ext uri="{BB962C8B-B14F-4D97-AF65-F5344CB8AC3E}">
        <p14:creationId xmlns:p14="http://schemas.microsoft.com/office/powerpoint/2010/main" val="25259465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FB01-2668-4AD3-A3E2-D7FAC986D51D}"/>
              </a:ext>
            </a:extLst>
          </p:cNvPr>
          <p:cNvSpPr>
            <a:spLocks noGrp="1"/>
          </p:cNvSpPr>
          <p:nvPr>
            <p:ph type="title"/>
          </p:nvPr>
        </p:nvSpPr>
        <p:spPr/>
        <p:txBody>
          <a:bodyPr/>
          <a:lstStyle/>
          <a:p>
            <a:r>
              <a:rPr lang="en-US"/>
              <a:t>Outline</a:t>
            </a:r>
          </a:p>
        </p:txBody>
      </p:sp>
      <p:sp>
        <p:nvSpPr>
          <p:cNvPr id="3" name="Text Placeholder 2">
            <a:extLst>
              <a:ext uri="{FF2B5EF4-FFF2-40B4-BE49-F238E27FC236}">
                <a16:creationId xmlns:a16="http://schemas.microsoft.com/office/drawing/2014/main" id="{0C10003C-1507-4DA7-BD41-8B9256667E1F}"/>
              </a:ext>
            </a:extLst>
          </p:cNvPr>
          <p:cNvSpPr>
            <a:spLocks noGrp="1"/>
          </p:cNvSpPr>
          <p:nvPr>
            <p:ph type="body" sz="quarter" idx="10"/>
          </p:nvPr>
        </p:nvSpPr>
        <p:spPr/>
        <p:txBody>
          <a:bodyPr/>
          <a:lstStyle/>
          <a:p>
            <a:r>
              <a:rPr lang="en-US"/>
              <a:t>Rapid assessment</a:t>
            </a:r>
          </a:p>
          <a:p>
            <a:endParaRPr lang="en-US"/>
          </a:p>
          <a:p>
            <a:pPr marL="0" indent="0">
              <a:buNone/>
            </a:pPr>
            <a:endParaRPr lang="en-US"/>
          </a:p>
          <a:p>
            <a:pPr marL="0" indent="0">
              <a:buNone/>
            </a:pPr>
            <a:endParaRPr lang="en-US"/>
          </a:p>
          <a:p>
            <a:r>
              <a:rPr lang="en-US"/>
              <a:t>Handwashing stations</a:t>
            </a:r>
          </a:p>
          <a:p>
            <a:endParaRPr lang="en-US"/>
          </a:p>
          <a:p>
            <a:endParaRPr lang="en-US"/>
          </a:p>
          <a:p>
            <a:endParaRPr lang="en-US"/>
          </a:p>
          <a:p>
            <a:r>
              <a:rPr lang="en-US"/>
              <a:t>Alcohol-based hand rub (ABHR)</a:t>
            </a:r>
          </a:p>
        </p:txBody>
      </p:sp>
      <p:pic>
        <p:nvPicPr>
          <p:cNvPr id="11" name="Picture 10">
            <a:extLst>
              <a:ext uri="{FF2B5EF4-FFF2-40B4-BE49-F238E27FC236}">
                <a16:creationId xmlns:a16="http://schemas.microsoft.com/office/drawing/2014/main" id="{5812679D-51F9-4382-9B94-A16D33BDBB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70"/>
          <a:stretch/>
        </p:blipFill>
        <p:spPr>
          <a:xfrm>
            <a:off x="5811566" y="4930336"/>
            <a:ext cx="1744151" cy="1502242"/>
          </a:xfrm>
          <a:prstGeom prst="rect">
            <a:avLst/>
          </a:prstGeom>
        </p:spPr>
      </p:pic>
      <p:pic>
        <p:nvPicPr>
          <p:cNvPr id="13" name="Picture 12">
            <a:extLst>
              <a:ext uri="{FF2B5EF4-FFF2-40B4-BE49-F238E27FC236}">
                <a16:creationId xmlns:a16="http://schemas.microsoft.com/office/drawing/2014/main" id="{3BCC09CD-5B93-4207-A03C-5923668B0C6A}"/>
              </a:ext>
            </a:extLst>
          </p:cNvPr>
          <p:cNvPicPr>
            <a:picLocks noChangeAspect="1"/>
          </p:cNvPicPr>
          <p:nvPr/>
        </p:nvPicPr>
        <p:blipFill rotWithShape="1">
          <a:blip r:embed="rId4">
            <a:extLst>
              <a:ext uri="{28A0092B-C50C-407E-A947-70E740481C1C}">
                <a14:useLocalDpi xmlns:a14="http://schemas.microsoft.com/office/drawing/2010/main" val="0"/>
              </a:ext>
            </a:extLst>
          </a:blip>
          <a:srcRect b="13185"/>
          <a:stretch/>
        </p:blipFill>
        <p:spPr>
          <a:xfrm>
            <a:off x="3934073" y="814787"/>
            <a:ext cx="1930798" cy="1676235"/>
          </a:xfrm>
          <a:prstGeom prst="rect">
            <a:avLst/>
          </a:prstGeom>
        </p:spPr>
      </p:pic>
      <p:grpSp>
        <p:nvGrpSpPr>
          <p:cNvPr id="32" name="Group 31">
            <a:extLst>
              <a:ext uri="{FF2B5EF4-FFF2-40B4-BE49-F238E27FC236}">
                <a16:creationId xmlns:a16="http://schemas.microsoft.com/office/drawing/2014/main" id="{06BDC3FC-6208-4D38-AE96-2C4FF5D2518E}"/>
              </a:ext>
            </a:extLst>
          </p:cNvPr>
          <p:cNvGrpSpPr>
            <a:grpSpLocks noChangeAspect="1"/>
          </p:cNvGrpSpPr>
          <p:nvPr/>
        </p:nvGrpSpPr>
        <p:grpSpPr>
          <a:xfrm>
            <a:off x="4834361" y="2827625"/>
            <a:ext cx="1202850" cy="2038947"/>
            <a:chOff x="4366765" y="957341"/>
            <a:chExt cx="2348667" cy="3981217"/>
          </a:xfrm>
        </p:grpSpPr>
        <p:grpSp>
          <p:nvGrpSpPr>
            <p:cNvPr id="33" name="Group 32">
              <a:extLst>
                <a:ext uri="{FF2B5EF4-FFF2-40B4-BE49-F238E27FC236}">
                  <a16:creationId xmlns:a16="http://schemas.microsoft.com/office/drawing/2014/main" id="{6FA5B96E-DD26-4CF1-97C7-5C914B729326}"/>
                </a:ext>
              </a:extLst>
            </p:cNvPr>
            <p:cNvGrpSpPr/>
            <p:nvPr/>
          </p:nvGrpSpPr>
          <p:grpSpPr>
            <a:xfrm>
              <a:off x="4366765" y="957341"/>
              <a:ext cx="2348667" cy="3981217"/>
              <a:chOff x="4366765" y="957341"/>
              <a:chExt cx="2348667" cy="3981217"/>
            </a:xfrm>
          </p:grpSpPr>
          <p:grpSp>
            <p:nvGrpSpPr>
              <p:cNvPr id="35" name="Group 34">
                <a:extLst>
                  <a:ext uri="{FF2B5EF4-FFF2-40B4-BE49-F238E27FC236}">
                    <a16:creationId xmlns:a16="http://schemas.microsoft.com/office/drawing/2014/main" id="{6BCD86DF-9361-4158-9810-21507D1A0D76}"/>
                  </a:ext>
                </a:extLst>
              </p:cNvPr>
              <p:cNvGrpSpPr>
                <a:grpSpLocks noChangeAspect="1"/>
              </p:cNvGrpSpPr>
              <p:nvPr/>
            </p:nvGrpSpPr>
            <p:grpSpPr>
              <a:xfrm flipH="1">
                <a:off x="4454208" y="957341"/>
                <a:ext cx="2261224" cy="3852667"/>
                <a:chOff x="275986" y="7713693"/>
                <a:chExt cx="1010920" cy="1722407"/>
              </a:xfrm>
            </p:grpSpPr>
            <p:grpSp>
              <p:nvGrpSpPr>
                <p:cNvPr id="37" name="Group 36">
                  <a:extLst>
                    <a:ext uri="{FF2B5EF4-FFF2-40B4-BE49-F238E27FC236}">
                      <a16:creationId xmlns:a16="http://schemas.microsoft.com/office/drawing/2014/main" id="{67D0F53C-76D7-44A5-8B4E-F95CA2909FE8}"/>
                    </a:ext>
                  </a:extLst>
                </p:cNvPr>
                <p:cNvGrpSpPr>
                  <a:grpSpLocks noChangeAspect="1"/>
                </p:cNvGrpSpPr>
                <p:nvPr/>
              </p:nvGrpSpPr>
              <p:grpSpPr>
                <a:xfrm>
                  <a:off x="275986" y="7713693"/>
                  <a:ext cx="1010920" cy="755015"/>
                  <a:chOff x="0" y="0"/>
                  <a:chExt cx="7699854" cy="5748125"/>
                </a:xfrm>
              </p:grpSpPr>
              <p:pic>
                <p:nvPicPr>
                  <p:cNvPr id="41" name="Picture 40">
                    <a:extLst>
                      <a:ext uri="{FF2B5EF4-FFF2-40B4-BE49-F238E27FC236}">
                        <a16:creationId xmlns:a16="http://schemas.microsoft.com/office/drawing/2014/main" id="{CF85504C-C4F7-4725-8B1F-85CAACAAC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000"/>
                  <a:stretch/>
                </p:blipFill>
                <p:spPr>
                  <a:xfrm>
                    <a:off x="0" y="0"/>
                    <a:ext cx="6858000" cy="5692140"/>
                  </a:xfrm>
                  <a:prstGeom prst="rect">
                    <a:avLst/>
                  </a:prstGeom>
                </p:spPr>
              </p:pic>
              <p:pic>
                <p:nvPicPr>
                  <p:cNvPr id="42" name="Picture 41">
                    <a:extLst>
                      <a:ext uri="{FF2B5EF4-FFF2-40B4-BE49-F238E27FC236}">
                        <a16:creationId xmlns:a16="http://schemas.microsoft.com/office/drawing/2014/main" id="{27F01D10-9223-4450-8634-F5B96D1288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1428"/>
                  <a:stretch/>
                </p:blipFill>
                <p:spPr>
                  <a:xfrm flipH="1">
                    <a:off x="5139534" y="3736445"/>
                    <a:ext cx="2560320" cy="2011680"/>
                  </a:xfrm>
                  <a:prstGeom prst="rect">
                    <a:avLst/>
                  </a:prstGeom>
                </p:spPr>
              </p:pic>
            </p:grpSp>
            <p:cxnSp>
              <p:nvCxnSpPr>
                <p:cNvPr id="38" name="Straight Connector 37">
                  <a:extLst>
                    <a:ext uri="{FF2B5EF4-FFF2-40B4-BE49-F238E27FC236}">
                      <a16:creationId xmlns:a16="http://schemas.microsoft.com/office/drawing/2014/main" id="{5AD8F5F8-2768-490E-BA32-E6F5F57AE5A9}"/>
                    </a:ext>
                  </a:extLst>
                </p:cNvPr>
                <p:cNvCxnSpPr>
                  <a:cxnSpLocks/>
                  <a:stCxn id="41" idx="2"/>
                </p:cNvCxnSpPr>
                <p:nvPr/>
              </p:nvCxnSpPr>
              <p:spPr>
                <a:xfrm flipH="1">
                  <a:off x="631586" y="8461354"/>
                  <a:ext cx="94596" cy="97474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CFB7BD-BDC5-4345-874F-4419440CA5A3}"/>
                    </a:ext>
                  </a:extLst>
                </p:cNvPr>
                <p:cNvCxnSpPr>
                  <a:cxnSpLocks/>
                </p:cNvCxnSpPr>
                <p:nvPr/>
              </p:nvCxnSpPr>
              <p:spPr>
                <a:xfrm>
                  <a:off x="887530" y="8397873"/>
                  <a:ext cx="194252" cy="8223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31C878-B000-4969-9968-65DD3BBD0071}"/>
                    </a:ext>
                  </a:extLst>
                </p:cNvPr>
                <p:cNvCxnSpPr>
                  <a:cxnSpLocks/>
                </p:cNvCxnSpPr>
                <p:nvPr/>
              </p:nvCxnSpPr>
              <p:spPr>
                <a:xfrm flipH="1">
                  <a:off x="406488" y="8397873"/>
                  <a:ext cx="158346" cy="6572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D63452DE-C860-4D7D-AFE8-EEE011EA30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6765" y="2977024"/>
                <a:ext cx="1961534" cy="1961534"/>
              </a:xfrm>
              <a:prstGeom prst="rect">
                <a:avLst/>
              </a:prstGeom>
            </p:spPr>
          </p:pic>
        </p:grpSp>
        <p:sp>
          <p:nvSpPr>
            <p:cNvPr id="34" name="Oval 33">
              <a:extLst>
                <a:ext uri="{FF2B5EF4-FFF2-40B4-BE49-F238E27FC236}">
                  <a16:creationId xmlns:a16="http://schemas.microsoft.com/office/drawing/2014/main" id="{8CE0D454-6CDB-42C3-B3ED-2DFEB89DA76B}"/>
                </a:ext>
              </a:extLst>
            </p:cNvPr>
            <p:cNvSpPr>
              <a:spLocks noChangeAspect="1"/>
            </p:cNvSpPr>
            <p:nvPr/>
          </p:nvSpPr>
          <p:spPr>
            <a:xfrm>
              <a:off x="4945300" y="3736309"/>
              <a:ext cx="285750" cy="11300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Tree>
    <p:extLst>
      <p:ext uri="{BB962C8B-B14F-4D97-AF65-F5344CB8AC3E}">
        <p14:creationId xmlns:p14="http://schemas.microsoft.com/office/powerpoint/2010/main" val="71393010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2BE5-0030-4915-9284-992FEF2D802B}"/>
              </a:ext>
            </a:extLst>
          </p:cNvPr>
          <p:cNvSpPr>
            <a:spLocks noGrp="1"/>
          </p:cNvSpPr>
          <p:nvPr>
            <p:ph type="title"/>
          </p:nvPr>
        </p:nvSpPr>
        <p:spPr/>
        <p:txBody>
          <a:bodyPr/>
          <a:lstStyle/>
          <a:p>
            <a:r>
              <a:rPr lang="en-US"/>
              <a:t>Rapid assessment of hand hygiene resources</a:t>
            </a:r>
          </a:p>
        </p:txBody>
      </p:sp>
      <p:sp>
        <p:nvSpPr>
          <p:cNvPr id="3" name="Text Placeholder 2">
            <a:extLst>
              <a:ext uri="{FF2B5EF4-FFF2-40B4-BE49-F238E27FC236}">
                <a16:creationId xmlns:a16="http://schemas.microsoft.com/office/drawing/2014/main" id="{61984BE8-86A1-4C68-A889-6B4A47145453}"/>
              </a:ext>
            </a:extLst>
          </p:cNvPr>
          <p:cNvSpPr>
            <a:spLocks noGrp="1"/>
          </p:cNvSpPr>
          <p:nvPr>
            <p:ph type="body" sz="quarter" idx="10"/>
          </p:nvPr>
        </p:nvSpPr>
        <p:spPr/>
        <p:txBody>
          <a:bodyPr/>
          <a:lstStyle/>
          <a:p>
            <a:r>
              <a:rPr lang="en-US"/>
              <a:t>Location is key! Hand hygiene resources should be placed:</a:t>
            </a:r>
          </a:p>
          <a:p>
            <a:pPr lvl="1"/>
            <a:r>
              <a:rPr lang="en-US"/>
              <a:t>At the healthcare facility entrance</a:t>
            </a:r>
          </a:p>
          <a:p>
            <a:pPr lvl="1"/>
            <a:r>
              <a:rPr lang="en-US"/>
              <a:t>Where providers have patient contact or contact with specimens or medications</a:t>
            </a:r>
          </a:p>
          <a:p>
            <a:pPr lvl="1"/>
            <a:r>
              <a:rPr lang="en-US"/>
              <a:t>At latrines</a:t>
            </a:r>
          </a:p>
          <a:p>
            <a:pPr lvl="1"/>
            <a:endParaRPr lang="en-US"/>
          </a:p>
        </p:txBody>
      </p:sp>
      <p:sp>
        <p:nvSpPr>
          <p:cNvPr id="4" name="TextBox 3">
            <a:extLst>
              <a:ext uri="{FF2B5EF4-FFF2-40B4-BE49-F238E27FC236}">
                <a16:creationId xmlns:a16="http://schemas.microsoft.com/office/drawing/2014/main" id="{4BB91DD3-96DB-418D-8CA3-0656D8FE970A}"/>
              </a:ext>
            </a:extLst>
          </p:cNvPr>
          <p:cNvSpPr txBox="1"/>
          <p:nvPr/>
        </p:nvSpPr>
        <p:spPr>
          <a:xfrm>
            <a:off x="200722" y="6300439"/>
            <a:ext cx="111354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https://s3.eu-west-2.amazonaws.com/washem-assets-prod/documents/washem_quicktip_handwashingdesign.pdf</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p:txBody>
      </p:sp>
      <p:sp>
        <p:nvSpPr>
          <p:cNvPr id="5" name="Rectangle 4">
            <a:extLst>
              <a:ext uri="{FF2B5EF4-FFF2-40B4-BE49-F238E27FC236}">
                <a16:creationId xmlns:a16="http://schemas.microsoft.com/office/drawing/2014/main" id="{35EFD2FE-0CA3-426D-827B-9973CD0C6E30}"/>
              </a:ext>
            </a:extLst>
          </p:cNvPr>
          <p:cNvSpPr/>
          <p:nvPr/>
        </p:nvSpPr>
        <p:spPr>
          <a:xfrm>
            <a:off x="1002323" y="4149969"/>
            <a:ext cx="10333820" cy="1899139"/>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a:ln>
                  <a:noFill/>
                </a:ln>
                <a:solidFill>
                  <a:srgbClr val="7F7F7F">
                    <a:lumMod val="75000"/>
                  </a:srgbClr>
                </a:solidFill>
                <a:effectLst/>
                <a:uLnTx/>
                <a:uFillTx/>
                <a:latin typeface="Calibri" panose="020F0502020204030204" pitchFamily="34" charset="0"/>
                <a:ea typeface="+mn-ea"/>
                <a:cs typeface="Calibri" panose="020F0502020204030204" pitchFamily="34" charset="0"/>
              </a:rPr>
              <a:t>Having hand washing resources makes you 50% more likely to wash your hands*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a:ln>
                  <a:noFill/>
                </a:ln>
                <a:solidFill>
                  <a:srgbClr val="7F7F7F">
                    <a:lumMod val="75000"/>
                  </a:srgbClr>
                </a:solidFill>
                <a:effectLst/>
                <a:uLnTx/>
                <a:uFillTx/>
                <a:latin typeface="Calibri" panose="020F0502020204030204" pitchFamily="34" charset="0"/>
                <a:ea typeface="+mn-ea"/>
                <a:cs typeface="Calibri" panose="020F0502020204030204" pitchFamily="34" charset="0"/>
              </a:rPr>
              <a:t>Conveniently located hand washing resources with soap and water make you 80% more likely to practice hand washing* </a:t>
            </a:r>
          </a:p>
        </p:txBody>
      </p:sp>
    </p:spTree>
    <p:extLst>
      <p:ext uri="{BB962C8B-B14F-4D97-AF65-F5344CB8AC3E}">
        <p14:creationId xmlns:p14="http://schemas.microsoft.com/office/powerpoint/2010/main" val="43691725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1510" y="2196574"/>
            <a:ext cx="468829" cy="468829"/>
          </a:xfrm>
          <a:prstGeom prst="rect">
            <a:avLst/>
          </a:prstGeom>
        </p:spPr>
      </p:pic>
      <p:sp>
        <p:nvSpPr>
          <p:cNvPr id="16" name="Rectangle 15"/>
          <p:cNvSpPr/>
          <p:nvPr/>
        </p:nvSpPr>
        <p:spPr>
          <a:xfrm>
            <a:off x="1144811" y="1660924"/>
            <a:ext cx="8616971" cy="472536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p:cNvCxnSpPr/>
          <p:nvPr/>
        </p:nvCxnSpPr>
        <p:spPr>
          <a:xfrm flipH="1">
            <a:off x="2678378" y="1660923"/>
            <a:ext cx="3137" cy="203253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78377" y="4289032"/>
            <a:ext cx="3136" cy="208678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30166" y="4278139"/>
            <a:ext cx="2357" cy="208678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14413" y="1678430"/>
            <a:ext cx="1416" cy="200147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20645" y="1765356"/>
            <a:ext cx="1250727"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Adult Ward</a:t>
            </a:r>
          </a:p>
        </p:txBody>
      </p:sp>
      <p:sp>
        <p:nvSpPr>
          <p:cNvPr id="29" name="TextBox 28"/>
          <p:cNvSpPr txBox="1"/>
          <p:nvPr/>
        </p:nvSpPr>
        <p:spPr>
          <a:xfrm>
            <a:off x="4738431" y="1765356"/>
            <a:ext cx="1664815"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Children’s Ward</a:t>
            </a:r>
          </a:p>
        </p:txBody>
      </p:sp>
      <p:sp>
        <p:nvSpPr>
          <p:cNvPr id="30" name="TextBox 29"/>
          <p:cNvSpPr txBox="1"/>
          <p:nvPr/>
        </p:nvSpPr>
        <p:spPr>
          <a:xfrm>
            <a:off x="6105742" y="5280151"/>
            <a:ext cx="1328697" cy="64633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Outpatient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Department</a:t>
            </a:r>
          </a:p>
        </p:txBody>
      </p:sp>
      <p:sp>
        <p:nvSpPr>
          <p:cNvPr id="31" name="TextBox 30"/>
          <p:cNvSpPr txBox="1"/>
          <p:nvPr/>
        </p:nvSpPr>
        <p:spPr>
          <a:xfrm>
            <a:off x="9067766" y="5229319"/>
            <a:ext cx="514885"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Lab</a:t>
            </a:r>
          </a:p>
        </p:txBody>
      </p:sp>
      <p:sp>
        <p:nvSpPr>
          <p:cNvPr id="32" name="TextBox 31"/>
          <p:cNvSpPr txBox="1"/>
          <p:nvPr/>
        </p:nvSpPr>
        <p:spPr>
          <a:xfrm>
            <a:off x="6517993" y="1765356"/>
            <a:ext cx="1675715"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Maternity Ward</a:t>
            </a:r>
          </a:p>
        </p:txBody>
      </p:sp>
      <p:sp>
        <p:nvSpPr>
          <p:cNvPr id="33" name="TextBox 32"/>
          <p:cNvSpPr txBox="1"/>
          <p:nvPr/>
        </p:nvSpPr>
        <p:spPr>
          <a:xfrm>
            <a:off x="1172691" y="2988236"/>
            <a:ext cx="1395126"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Waiting Area</a:t>
            </a:r>
          </a:p>
        </p:txBody>
      </p:sp>
      <p:sp>
        <p:nvSpPr>
          <p:cNvPr id="34" name="TextBox 33"/>
          <p:cNvSpPr txBox="1"/>
          <p:nvPr/>
        </p:nvSpPr>
        <p:spPr>
          <a:xfrm>
            <a:off x="10989113" y="1357069"/>
            <a:ext cx="83817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Latrine</a:t>
            </a:r>
          </a:p>
        </p:txBody>
      </p:sp>
      <p:sp>
        <p:nvSpPr>
          <p:cNvPr id="35" name="Oval 34"/>
          <p:cNvSpPr/>
          <p:nvPr/>
        </p:nvSpPr>
        <p:spPr>
          <a:xfrm>
            <a:off x="10826210" y="1321236"/>
            <a:ext cx="1193015" cy="1120891"/>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Connector 36"/>
          <p:cNvCxnSpPr/>
          <p:nvPr/>
        </p:nvCxnSpPr>
        <p:spPr>
          <a:xfrm flipH="1" flipV="1">
            <a:off x="2681512" y="3681491"/>
            <a:ext cx="714377" cy="31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943888" y="3681491"/>
            <a:ext cx="1474477" cy="31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860313" y="3681490"/>
            <a:ext cx="1247772" cy="120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7590683" y="3679105"/>
            <a:ext cx="1156707" cy="56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2712" y="2189879"/>
            <a:ext cx="487311" cy="487311"/>
          </a:xfrm>
          <a:prstGeom prst="rect">
            <a:avLst/>
          </a:prstGeom>
        </p:spPr>
      </p:pic>
      <p:pic>
        <p:nvPicPr>
          <p:cNvPr id="42" name="Picture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1569" y="5077943"/>
            <a:ext cx="379164" cy="508156"/>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79771" y="1706215"/>
            <a:ext cx="602328" cy="60232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4" name="Group 43"/>
          <p:cNvGrpSpPr>
            <a:grpSpLocks noChangeAspect="1"/>
          </p:cNvGrpSpPr>
          <p:nvPr/>
        </p:nvGrpSpPr>
        <p:grpSpPr>
          <a:xfrm>
            <a:off x="1374927" y="1818426"/>
            <a:ext cx="1090057" cy="777665"/>
            <a:chOff x="928634" y="1540173"/>
            <a:chExt cx="1331633" cy="950009"/>
          </a:xfrm>
        </p:grpSpPr>
        <p:grpSp>
          <p:nvGrpSpPr>
            <p:cNvPr id="45" name="Group 44"/>
            <p:cNvGrpSpPr/>
            <p:nvPr/>
          </p:nvGrpSpPr>
          <p:grpSpPr>
            <a:xfrm>
              <a:off x="931944" y="1540173"/>
              <a:ext cx="1328323" cy="473530"/>
              <a:chOff x="1038660" y="1563236"/>
              <a:chExt cx="1328323" cy="473530"/>
            </a:xfrm>
          </p:grpSpPr>
          <p:pic>
            <p:nvPicPr>
              <p:cNvPr id="51" name="Picture 5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2697" y="1563237"/>
                <a:ext cx="342900" cy="473529"/>
              </a:xfrm>
              <a:prstGeom prst="rect">
                <a:avLst/>
              </a:prstGeom>
            </p:spPr>
          </p:pic>
          <p:pic>
            <p:nvPicPr>
              <p:cNvPr id="52" name="Picture 5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013" y="1563236"/>
                <a:ext cx="342900" cy="473529"/>
              </a:xfrm>
              <a:prstGeom prst="rect">
                <a:avLst/>
              </a:prstGeom>
            </p:spPr>
          </p:pic>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24083" y="1563236"/>
                <a:ext cx="342900" cy="473529"/>
              </a:xfrm>
              <a:prstGeom prst="rect">
                <a:avLst/>
              </a:prstGeom>
            </p:spPr>
          </p:pic>
          <p:pic>
            <p:nvPicPr>
              <p:cNvPr id="54" name="Picture 5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8660" y="1563236"/>
                <a:ext cx="342900" cy="473529"/>
              </a:xfrm>
              <a:prstGeom prst="rect">
                <a:avLst/>
              </a:prstGeom>
            </p:spPr>
          </p:pic>
        </p:grpSp>
        <p:grpSp>
          <p:nvGrpSpPr>
            <p:cNvPr id="46" name="Group 45"/>
            <p:cNvGrpSpPr/>
            <p:nvPr/>
          </p:nvGrpSpPr>
          <p:grpSpPr>
            <a:xfrm>
              <a:off x="928634" y="2016652"/>
              <a:ext cx="1328323" cy="473530"/>
              <a:chOff x="1038660" y="1563236"/>
              <a:chExt cx="1328323" cy="473530"/>
            </a:xfrm>
          </p:grpSpPr>
          <p:pic>
            <p:nvPicPr>
              <p:cNvPr id="47" name="Picture 4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2697" y="1563237"/>
                <a:ext cx="342900" cy="473529"/>
              </a:xfrm>
              <a:prstGeom prst="rect">
                <a:avLst/>
              </a:prstGeom>
            </p:spPr>
          </p:pic>
          <p:pic>
            <p:nvPicPr>
              <p:cNvPr id="48" name="Picture 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013" y="1563236"/>
                <a:ext cx="342900" cy="473529"/>
              </a:xfrm>
              <a:prstGeom prst="rect">
                <a:avLst/>
              </a:prstGeom>
            </p:spPr>
          </p:pic>
          <p:pic>
            <p:nvPicPr>
              <p:cNvPr id="49" name="Picture 4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24083" y="1563236"/>
                <a:ext cx="342900" cy="473529"/>
              </a:xfrm>
              <a:prstGeom prst="rect">
                <a:avLst/>
              </a:prstGeom>
            </p:spPr>
          </p:pic>
          <p:pic>
            <p:nvPicPr>
              <p:cNvPr id="50" name="Picture 4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8660" y="1563236"/>
                <a:ext cx="342900" cy="473529"/>
              </a:xfrm>
              <a:prstGeom prst="rect">
                <a:avLst/>
              </a:prstGeom>
            </p:spPr>
          </p:pic>
        </p:grpSp>
      </p:grpSp>
      <p:grpSp>
        <p:nvGrpSpPr>
          <p:cNvPr id="55" name="Group 54"/>
          <p:cNvGrpSpPr>
            <a:grpSpLocks noChangeAspect="1"/>
          </p:cNvGrpSpPr>
          <p:nvPr/>
        </p:nvGrpSpPr>
        <p:grpSpPr>
          <a:xfrm>
            <a:off x="1384086" y="4288252"/>
            <a:ext cx="1090057" cy="777665"/>
            <a:chOff x="928634" y="1540173"/>
            <a:chExt cx="1331633" cy="950009"/>
          </a:xfrm>
        </p:grpSpPr>
        <p:grpSp>
          <p:nvGrpSpPr>
            <p:cNvPr id="56" name="Group 55"/>
            <p:cNvGrpSpPr/>
            <p:nvPr/>
          </p:nvGrpSpPr>
          <p:grpSpPr>
            <a:xfrm>
              <a:off x="931944" y="1540173"/>
              <a:ext cx="1328323" cy="473530"/>
              <a:chOff x="1038660" y="1563236"/>
              <a:chExt cx="1328323" cy="473530"/>
            </a:xfrm>
          </p:grpSpPr>
          <p:pic>
            <p:nvPicPr>
              <p:cNvPr id="62" name="Picture 6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2697" y="1563237"/>
                <a:ext cx="342900" cy="473529"/>
              </a:xfrm>
              <a:prstGeom prst="rect">
                <a:avLst/>
              </a:prstGeom>
            </p:spPr>
          </p:pic>
          <p:pic>
            <p:nvPicPr>
              <p:cNvPr id="63" name="Picture 6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013" y="1563236"/>
                <a:ext cx="342900" cy="473529"/>
              </a:xfrm>
              <a:prstGeom prst="rect">
                <a:avLst/>
              </a:prstGeom>
            </p:spPr>
          </p:pic>
          <p:pic>
            <p:nvPicPr>
              <p:cNvPr id="64" name="Picture 6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24083" y="1563236"/>
                <a:ext cx="342900" cy="473529"/>
              </a:xfrm>
              <a:prstGeom prst="rect">
                <a:avLst/>
              </a:prstGeom>
            </p:spPr>
          </p:pic>
          <p:pic>
            <p:nvPicPr>
              <p:cNvPr id="65" name="Picture 6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8660" y="1563236"/>
                <a:ext cx="342900" cy="473529"/>
              </a:xfrm>
              <a:prstGeom prst="rect">
                <a:avLst/>
              </a:prstGeom>
            </p:spPr>
          </p:pic>
        </p:grpSp>
        <p:grpSp>
          <p:nvGrpSpPr>
            <p:cNvPr id="57" name="Group 56"/>
            <p:cNvGrpSpPr/>
            <p:nvPr/>
          </p:nvGrpSpPr>
          <p:grpSpPr>
            <a:xfrm>
              <a:off x="928634" y="2016652"/>
              <a:ext cx="1328323" cy="473530"/>
              <a:chOff x="1038660" y="1563236"/>
              <a:chExt cx="1328323" cy="473530"/>
            </a:xfrm>
          </p:grpSpPr>
          <p:pic>
            <p:nvPicPr>
              <p:cNvPr id="58" name="Picture 5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2697" y="1563237"/>
                <a:ext cx="342900" cy="473529"/>
              </a:xfrm>
              <a:prstGeom prst="rect">
                <a:avLst/>
              </a:prstGeom>
            </p:spPr>
          </p:pic>
          <p:pic>
            <p:nvPicPr>
              <p:cNvPr id="59" name="Picture 5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013" y="1563236"/>
                <a:ext cx="342900" cy="473529"/>
              </a:xfrm>
              <a:prstGeom prst="rect">
                <a:avLst/>
              </a:prstGeom>
            </p:spPr>
          </p:pic>
          <p:pic>
            <p:nvPicPr>
              <p:cNvPr id="60" name="Picture 5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24083" y="1563236"/>
                <a:ext cx="342900" cy="473529"/>
              </a:xfrm>
              <a:prstGeom prst="rect">
                <a:avLst/>
              </a:prstGeom>
            </p:spPr>
          </p:pic>
          <p:pic>
            <p:nvPicPr>
              <p:cNvPr id="61" name="Picture 6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8660" y="1563236"/>
                <a:ext cx="342900" cy="473529"/>
              </a:xfrm>
              <a:prstGeom prst="rect">
                <a:avLst/>
              </a:prstGeom>
            </p:spPr>
          </p:pic>
        </p:grpSp>
      </p:grpSp>
      <p:pic>
        <p:nvPicPr>
          <p:cNvPr id="66" name="Picture 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19399" y="4831745"/>
            <a:ext cx="415636" cy="415636"/>
          </a:xfrm>
          <a:prstGeom prst="rect">
            <a:avLst/>
          </a:prstGeom>
        </p:spPr>
      </p:pic>
      <p:pic>
        <p:nvPicPr>
          <p:cNvPr id="67" name="Picture 6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65524" y="4776796"/>
            <a:ext cx="291161" cy="515389"/>
          </a:xfrm>
          <a:prstGeom prst="rect">
            <a:avLst/>
          </a:prstGeom>
        </p:spPr>
      </p:pic>
      <p:sp>
        <p:nvSpPr>
          <p:cNvPr id="68" name="TextBox 67"/>
          <p:cNvSpPr txBox="1"/>
          <p:nvPr/>
        </p:nvSpPr>
        <p:spPr>
          <a:xfrm>
            <a:off x="1651812" y="5552557"/>
            <a:ext cx="1090876" cy="64633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Director’s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Office</a:t>
            </a:r>
          </a:p>
        </p:txBody>
      </p:sp>
      <p:pic>
        <p:nvPicPr>
          <p:cNvPr id="69" name="Picture 2" descr="Image result for desk icon"/>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18651" y="5587306"/>
            <a:ext cx="663916" cy="663916"/>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TextBox 69"/>
          <p:cNvSpPr txBox="1"/>
          <p:nvPr/>
        </p:nvSpPr>
        <p:spPr>
          <a:xfrm>
            <a:off x="8065383" y="1645429"/>
            <a:ext cx="1620761"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Labor and Delivery</a:t>
            </a:r>
          </a:p>
        </p:txBody>
      </p:sp>
      <p:sp>
        <p:nvSpPr>
          <p:cNvPr id="71" name="TextBox 70"/>
          <p:cNvSpPr txBox="1"/>
          <p:nvPr/>
        </p:nvSpPr>
        <p:spPr>
          <a:xfrm>
            <a:off x="3411769" y="5360665"/>
            <a:ext cx="1167224"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Pharmacy</a:t>
            </a:r>
          </a:p>
        </p:txBody>
      </p:sp>
      <p:pic>
        <p:nvPicPr>
          <p:cNvPr id="73" name="Picture 7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203" y="2342875"/>
            <a:ext cx="391924" cy="253093"/>
          </a:xfrm>
          <a:prstGeom prst="rect">
            <a:avLst/>
          </a:prstGeom>
        </p:spPr>
      </p:pic>
      <p:cxnSp>
        <p:nvCxnSpPr>
          <p:cNvPr id="74" name="Straight Connector 73"/>
          <p:cNvCxnSpPr/>
          <p:nvPr/>
        </p:nvCxnSpPr>
        <p:spPr>
          <a:xfrm flipH="1" flipV="1">
            <a:off x="9238510" y="3679105"/>
            <a:ext cx="523275" cy="79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182422" y="1672737"/>
            <a:ext cx="0" cy="60757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184617" y="2774115"/>
            <a:ext cx="0" cy="89785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43341" y="1670493"/>
            <a:ext cx="1416" cy="200147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608657" y="4278139"/>
            <a:ext cx="2357" cy="208678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132240" y="5411890"/>
            <a:ext cx="535228" cy="31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152641" y="5410926"/>
            <a:ext cx="535228" cy="31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994619" y="2237489"/>
            <a:ext cx="566935" cy="450055"/>
          </a:xfrm>
          <a:prstGeom prst="rect">
            <a:avLst/>
          </a:prstGeom>
        </p:spPr>
      </p:pic>
      <p:pic>
        <p:nvPicPr>
          <p:cNvPr id="82" name="Picture 8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195571" y="2154438"/>
            <a:ext cx="395112" cy="509519"/>
          </a:xfrm>
          <a:prstGeom prst="rect">
            <a:avLst/>
          </a:prstGeom>
        </p:spPr>
      </p:pic>
      <p:cxnSp>
        <p:nvCxnSpPr>
          <p:cNvPr id="83" name="Straight Connector 82"/>
          <p:cNvCxnSpPr/>
          <p:nvPr/>
        </p:nvCxnSpPr>
        <p:spPr>
          <a:xfrm flipH="1" flipV="1">
            <a:off x="6653126" y="4289033"/>
            <a:ext cx="2094264" cy="5881"/>
          </a:xfrm>
          <a:prstGeom prst="line">
            <a:avLst/>
          </a:prstGeom>
          <a:ln w="28575">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9251081" y="4296161"/>
            <a:ext cx="523275" cy="79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662461" y="4294912"/>
            <a:ext cx="733428" cy="84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3943888" y="4294911"/>
            <a:ext cx="221466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0991940" y="2585143"/>
            <a:ext cx="838178" cy="369332"/>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Latrine</a:t>
            </a:r>
          </a:p>
        </p:txBody>
      </p:sp>
      <p:sp>
        <p:nvSpPr>
          <p:cNvPr id="88" name="Oval 87"/>
          <p:cNvSpPr/>
          <p:nvPr/>
        </p:nvSpPr>
        <p:spPr>
          <a:xfrm>
            <a:off x="10826367" y="2551075"/>
            <a:ext cx="1193015" cy="1120891"/>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9" name="Picture 8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09864" y="2926620"/>
            <a:ext cx="602328" cy="60232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90" name="Picture 8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24061" y="2154437"/>
            <a:ext cx="670079" cy="858539"/>
          </a:xfrm>
          <a:prstGeom prst="rect">
            <a:avLst/>
          </a:prstGeom>
        </p:spPr>
      </p:pic>
      <p:pic>
        <p:nvPicPr>
          <p:cNvPr id="112" name="Picture 11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45727" y="2029775"/>
            <a:ext cx="688099" cy="881627"/>
          </a:xfrm>
          <a:prstGeom prst="rect">
            <a:avLst/>
          </a:prstGeom>
        </p:spPr>
      </p:pic>
      <p:pic>
        <p:nvPicPr>
          <p:cNvPr id="113" name="Picture 1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52365" y="2041455"/>
            <a:ext cx="666816" cy="854359"/>
          </a:xfrm>
          <a:prstGeom prst="rect">
            <a:avLst/>
          </a:prstGeom>
        </p:spPr>
      </p:pic>
      <p:pic>
        <p:nvPicPr>
          <p:cNvPr id="117" name="Picture 11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18023" y="2029775"/>
            <a:ext cx="716260" cy="917708"/>
          </a:xfrm>
          <a:prstGeom prst="rect">
            <a:avLst/>
          </a:prstGeom>
        </p:spPr>
      </p:pic>
      <p:pic>
        <p:nvPicPr>
          <p:cNvPr id="118" name="Picture 11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209378" y="2029774"/>
            <a:ext cx="706748" cy="905521"/>
          </a:xfrm>
          <a:prstGeom prst="rect">
            <a:avLst/>
          </a:prstGeom>
        </p:spPr>
      </p:pic>
      <p:pic>
        <p:nvPicPr>
          <p:cNvPr id="119" name="Picture 11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75079" y="4427542"/>
            <a:ext cx="746863" cy="956919"/>
          </a:xfrm>
          <a:prstGeom prst="rect">
            <a:avLst/>
          </a:prstGeom>
        </p:spPr>
      </p:pic>
      <p:pic>
        <p:nvPicPr>
          <p:cNvPr id="120" name="Picture 11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392576" y="4421597"/>
            <a:ext cx="750837" cy="962011"/>
          </a:xfrm>
          <a:prstGeom prst="rect">
            <a:avLst/>
          </a:prstGeom>
        </p:spPr>
      </p:pic>
      <p:pic>
        <p:nvPicPr>
          <p:cNvPr id="121" name="Picture 12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09901" y="4428777"/>
            <a:ext cx="664488" cy="851375"/>
          </a:xfrm>
          <a:prstGeom prst="rect">
            <a:avLst/>
          </a:prstGeom>
        </p:spPr>
      </p:pic>
      <p:sp>
        <p:nvSpPr>
          <p:cNvPr id="91" name="Title 1"/>
          <p:cNvSpPr txBox="1">
            <a:spLocks/>
          </p:cNvSpPr>
          <p:nvPr/>
        </p:nvSpPr>
        <p:spPr>
          <a:xfrm>
            <a:off x="609600" y="274639"/>
            <a:ext cx="10972800" cy="114300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D9531E"/>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3733" b="1" i="0" u="none" strike="noStrike" kern="1200" cap="none" spc="0" normalizeH="0" baseline="0" noProof="0">
                <a:ln>
                  <a:noFill/>
                </a:ln>
                <a:solidFill>
                  <a:srgbClr val="D9531E"/>
                </a:solidFill>
                <a:effectLst/>
                <a:uLnTx/>
                <a:uFillTx/>
                <a:latin typeface="Calibri" pitchFamily="34" charset="0"/>
                <a:ea typeface="+mj-ea"/>
                <a:cs typeface="+mj-cs"/>
              </a:rPr>
              <a:t>Methods: </a:t>
            </a:r>
            <a:r>
              <a:rPr kumimoji="0" lang="en-US" sz="3733" b="1" i="0" u="none" strike="noStrike" kern="1200" cap="none" spc="0" normalizeH="0" baseline="0" noProof="0">
                <a:ln>
                  <a:noFill/>
                </a:ln>
                <a:solidFill>
                  <a:srgbClr val="FFFFFF">
                    <a:lumMod val="50000"/>
                  </a:srgbClr>
                </a:solidFill>
                <a:effectLst/>
                <a:uLnTx/>
                <a:uFillTx/>
                <a:latin typeface="Calibri" pitchFamily="34" charset="0"/>
                <a:ea typeface="+mj-ea"/>
                <a:cs typeface="+mj-cs"/>
              </a:rPr>
              <a:t>Observation of Patient Care Areas</a:t>
            </a:r>
            <a:endParaRPr kumimoji="0" lang="en-US" sz="3733" b="1" i="0" u="none" strike="noStrike" kern="1200" cap="none" spc="0" normalizeH="0" baseline="0" noProof="0">
              <a:ln>
                <a:noFill/>
              </a:ln>
              <a:solidFill>
                <a:srgbClr val="7F7F7F"/>
              </a:solidFill>
              <a:effectLst/>
              <a:uLnTx/>
              <a:uFillTx/>
              <a:latin typeface="Calibri" pitchFamily="34" charset="0"/>
              <a:ea typeface="+mj-ea"/>
              <a:cs typeface="+mj-cs"/>
            </a:endParaRPr>
          </a:p>
        </p:txBody>
      </p:sp>
      <p:pic>
        <p:nvPicPr>
          <p:cNvPr id="3" name="Picture 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738072" y="4949629"/>
            <a:ext cx="533852" cy="442707"/>
          </a:xfrm>
          <a:prstGeom prst="rect">
            <a:avLst/>
          </a:prstGeom>
        </p:spPr>
      </p:pic>
      <p:pic>
        <p:nvPicPr>
          <p:cNvPr id="92" name="Picture 91">
            <a:extLst>
              <a:ext uri="{FF2B5EF4-FFF2-40B4-BE49-F238E27FC236}">
                <a16:creationId xmlns:a16="http://schemas.microsoft.com/office/drawing/2014/main" id="{2CB39275-1E45-462E-B2AC-716E6784C2F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77533" y="2189879"/>
            <a:ext cx="706748" cy="905521"/>
          </a:xfrm>
          <a:prstGeom prst="rect">
            <a:avLst/>
          </a:prstGeom>
        </p:spPr>
      </p:pic>
    </p:spTree>
    <p:extLst>
      <p:ext uri="{BB962C8B-B14F-4D97-AF65-F5344CB8AC3E}">
        <p14:creationId xmlns:p14="http://schemas.microsoft.com/office/powerpoint/2010/main" val="224761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011E-AC4B-4912-ABCF-F5F5E589F6C4}"/>
              </a:ext>
            </a:extLst>
          </p:cNvPr>
          <p:cNvSpPr>
            <a:spLocks noGrp="1"/>
          </p:cNvSpPr>
          <p:nvPr>
            <p:ph type="title"/>
          </p:nvPr>
        </p:nvSpPr>
        <p:spPr/>
        <p:txBody>
          <a:bodyPr/>
          <a:lstStyle/>
          <a:p>
            <a:r>
              <a:rPr lang="en-US"/>
              <a:t>Handwashing stations</a:t>
            </a:r>
          </a:p>
        </p:txBody>
      </p:sp>
      <p:grpSp>
        <p:nvGrpSpPr>
          <p:cNvPr id="11" name="Group 10">
            <a:extLst>
              <a:ext uri="{FF2B5EF4-FFF2-40B4-BE49-F238E27FC236}">
                <a16:creationId xmlns:a16="http://schemas.microsoft.com/office/drawing/2014/main" id="{1FB9D7FE-D8DB-483D-8D38-54DC7B88E181}"/>
              </a:ext>
            </a:extLst>
          </p:cNvPr>
          <p:cNvGrpSpPr>
            <a:grpSpLocks noChangeAspect="1"/>
          </p:cNvGrpSpPr>
          <p:nvPr/>
        </p:nvGrpSpPr>
        <p:grpSpPr>
          <a:xfrm>
            <a:off x="9129635" y="4307509"/>
            <a:ext cx="1202850" cy="2038947"/>
            <a:chOff x="4366765" y="957341"/>
            <a:chExt cx="2348667" cy="3981217"/>
          </a:xfrm>
        </p:grpSpPr>
        <p:grpSp>
          <p:nvGrpSpPr>
            <p:cNvPr id="12" name="Group 11">
              <a:extLst>
                <a:ext uri="{FF2B5EF4-FFF2-40B4-BE49-F238E27FC236}">
                  <a16:creationId xmlns:a16="http://schemas.microsoft.com/office/drawing/2014/main" id="{1668EDAE-6647-4EEE-88EC-1021404050BE}"/>
                </a:ext>
              </a:extLst>
            </p:cNvPr>
            <p:cNvGrpSpPr/>
            <p:nvPr/>
          </p:nvGrpSpPr>
          <p:grpSpPr>
            <a:xfrm>
              <a:off x="4366765" y="957341"/>
              <a:ext cx="2348667" cy="3981217"/>
              <a:chOff x="4366765" y="957341"/>
              <a:chExt cx="2348667" cy="3981217"/>
            </a:xfrm>
          </p:grpSpPr>
          <p:grpSp>
            <p:nvGrpSpPr>
              <p:cNvPr id="14" name="Group 13">
                <a:extLst>
                  <a:ext uri="{FF2B5EF4-FFF2-40B4-BE49-F238E27FC236}">
                    <a16:creationId xmlns:a16="http://schemas.microsoft.com/office/drawing/2014/main" id="{9155F995-A583-4273-AAA8-11BDE40A2AC6}"/>
                  </a:ext>
                </a:extLst>
              </p:cNvPr>
              <p:cNvGrpSpPr>
                <a:grpSpLocks noChangeAspect="1"/>
              </p:cNvGrpSpPr>
              <p:nvPr/>
            </p:nvGrpSpPr>
            <p:grpSpPr>
              <a:xfrm flipH="1">
                <a:off x="4454208" y="957341"/>
                <a:ext cx="2261224" cy="3852667"/>
                <a:chOff x="275986" y="7713693"/>
                <a:chExt cx="1010920" cy="1722407"/>
              </a:xfrm>
            </p:grpSpPr>
            <p:grpSp>
              <p:nvGrpSpPr>
                <p:cNvPr id="16" name="Group 15">
                  <a:extLst>
                    <a:ext uri="{FF2B5EF4-FFF2-40B4-BE49-F238E27FC236}">
                      <a16:creationId xmlns:a16="http://schemas.microsoft.com/office/drawing/2014/main" id="{009C0878-410B-4BAA-8AED-BE31A3E2130F}"/>
                    </a:ext>
                  </a:extLst>
                </p:cNvPr>
                <p:cNvGrpSpPr>
                  <a:grpSpLocks noChangeAspect="1"/>
                </p:cNvGrpSpPr>
                <p:nvPr/>
              </p:nvGrpSpPr>
              <p:grpSpPr>
                <a:xfrm>
                  <a:off x="275986" y="7713693"/>
                  <a:ext cx="1010920" cy="755015"/>
                  <a:chOff x="0" y="0"/>
                  <a:chExt cx="7699854" cy="5748125"/>
                </a:xfrm>
              </p:grpSpPr>
              <p:pic>
                <p:nvPicPr>
                  <p:cNvPr id="20" name="Picture 19">
                    <a:extLst>
                      <a:ext uri="{FF2B5EF4-FFF2-40B4-BE49-F238E27FC236}">
                        <a16:creationId xmlns:a16="http://schemas.microsoft.com/office/drawing/2014/main" id="{12834743-68A6-4EFA-BCD0-BD82E709EA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000"/>
                  <a:stretch/>
                </p:blipFill>
                <p:spPr>
                  <a:xfrm>
                    <a:off x="0" y="0"/>
                    <a:ext cx="6858000" cy="5692140"/>
                  </a:xfrm>
                  <a:prstGeom prst="rect">
                    <a:avLst/>
                  </a:prstGeom>
                </p:spPr>
              </p:pic>
              <p:pic>
                <p:nvPicPr>
                  <p:cNvPr id="21" name="Picture 20">
                    <a:extLst>
                      <a:ext uri="{FF2B5EF4-FFF2-40B4-BE49-F238E27FC236}">
                        <a16:creationId xmlns:a16="http://schemas.microsoft.com/office/drawing/2014/main" id="{FD57CD8F-C85F-4086-8E38-CD46AA7DCC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428"/>
                  <a:stretch/>
                </p:blipFill>
                <p:spPr>
                  <a:xfrm flipH="1">
                    <a:off x="5139534" y="3736445"/>
                    <a:ext cx="2560320" cy="2011680"/>
                  </a:xfrm>
                  <a:prstGeom prst="rect">
                    <a:avLst/>
                  </a:prstGeom>
                </p:spPr>
              </p:pic>
            </p:grpSp>
            <p:cxnSp>
              <p:nvCxnSpPr>
                <p:cNvPr id="17" name="Straight Connector 16">
                  <a:extLst>
                    <a:ext uri="{FF2B5EF4-FFF2-40B4-BE49-F238E27FC236}">
                      <a16:creationId xmlns:a16="http://schemas.microsoft.com/office/drawing/2014/main" id="{223FD614-8411-4D0B-BE06-B3EC35E8B20A}"/>
                    </a:ext>
                  </a:extLst>
                </p:cNvPr>
                <p:cNvCxnSpPr>
                  <a:cxnSpLocks/>
                  <a:stCxn id="20" idx="2"/>
                </p:cNvCxnSpPr>
                <p:nvPr/>
              </p:nvCxnSpPr>
              <p:spPr>
                <a:xfrm flipH="1">
                  <a:off x="631586" y="8461354"/>
                  <a:ext cx="94596" cy="97474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4483D9-1EF5-417E-ADDA-2EE9322924DF}"/>
                    </a:ext>
                  </a:extLst>
                </p:cNvPr>
                <p:cNvCxnSpPr>
                  <a:cxnSpLocks/>
                </p:cNvCxnSpPr>
                <p:nvPr/>
              </p:nvCxnSpPr>
              <p:spPr>
                <a:xfrm>
                  <a:off x="887530" y="8397873"/>
                  <a:ext cx="194252" cy="8223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451628-D7D8-4F3C-8C5D-3AA8637C06EF}"/>
                    </a:ext>
                  </a:extLst>
                </p:cNvPr>
                <p:cNvCxnSpPr>
                  <a:cxnSpLocks/>
                </p:cNvCxnSpPr>
                <p:nvPr/>
              </p:nvCxnSpPr>
              <p:spPr>
                <a:xfrm flipH="1">
                  <a:off x="406488" y="8397873"/>
                  <a:ext cx="158346" cy="6572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1183A71-DE8E-4E99-9920-311A82C4D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765" y="2977024"/>
                <a:ext cx="1961534" cy="1961534"/>
              </a:xfrm>
              <a:prstGeom prst="rect">
                <a:avLst/>
              </a:prstGeom>
            </p:spPr>
          </p:pic>
        </p:grpSp>
        <p:sp>
          <p:nvSpPr>
            <p:cNvPr id="13" name="Oval 12">
              <a:extLst>
                <a:ext uri="{FF2B5EF4-FFF2-40B4-BE49-F238E27FC236}">
                  <a16:creationId xmlns:a16="http://schemas.microsoft.com/office/drawing/2014/main" id="{81B8D4E7-B7F4-4086-9982-FBA6F17CFBAB}"/>
                </a:ext>
              </a:extLst>
            </p:cNvPr>
            <p:cNvSpPr>
              <a:spLocks noChangeAspect="1"/>
            </p:cNvSpPr>
            <p:nvPr/>
          </p:nvSpPr>
          <p:spPr>
            <a:xfrm>
              <a:off x="4945300" y="3736309"/>
              <a:ext cx="285750" cy="113005"/>
            </a:xfrm>
            <a:prstGeom prst="ellipse">
              <a:avLst/>
            </a:prstGeom>
            <a:solidFill>
              <a:srgbClr val="E25423"/>
            </a:solidFill>
            <a:ln>
              <a:solidFill>
                <a:srgbClr val="E25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Tree>
    <p:extLst>
      <p:ext uri="{BB962C8B-B14F-4D97-AF65-F5344CB8AC3E}">
        <p14:creationId xmlns:p14="http://schemas.microsoft.com/office/powerpoint/2010/main" val="36958320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349B-8E59-470B-BC6E-D5551839E7DE}"/>
              </a:ext>
            </a:extLst>
          </p:cNvPr>
          <p:cNvSpPr>
            <a:spLocks noGrp="1"/>
          </p:cNvSpPr>
          <p:nvPr>
            <p:ph type="title"/>
          </p:nvPr>
        </p:nvSpPr>
        <p:spPr/>
        <p:txBody>
          <a:bodyPr/>
          <a:lstStyle/>
          <a:p>
            <a:r>
              <a:rPr lang="en-US"/>
              <a:t>Hand washing stations</a:t>
            </a:r>
          </a:p>
        </p:txBody>
      </p:sp>
      <p:sp>
        <p:nvSpPr>
          <p:cNvPr id="11" name="Content Placeholder 10">
            <a:extLst>
              <a:ext uri="{FF2B5EF4-FFF2-40B4-BE49-F238E27FC236}">
                <a16:creationId xmlns:a16="http://schemas.microsoft.com/office/drawing/2014/main" id="{11D33ADD-EEAA-48AF-9AF1-EAD43F4BD401}"/>
              </a:ext>
            </a:extLst>
          </p:cNvPr>
          <p:cNvSpPr>
            <a:spLocks noGrp="1"/>
          </p:cNvSpPr>
          <p:nvPr>
            <p:ph idx="1"/>
          </p:nvPr>
        </p:nvSpPr>
        <p:spPr/>
        <p:txBody>
          <a:bodyPr/>
          <a:lstStyle/>
          <a:p>
            <a:r>
              <a:rPr lang="en-US"/>
              <a:t>Water availability </a:t>
            </a:r>
          </a:p>
          <a:p>
            <a:r>
              <a:rPr lang="en-US"/>
              <a:t>Soap availability </a:t>
            </a:r>
          </a:p>
          <a:p>
            <a:r>
              <a:rPr lang="en-US"/>
              <a:t>Soap dispenser</a:t>
            </a:r>
          </a:p>
          <a:p>
            <a:r>
              <a:rPr lang="en-US"/>
              <a:t>User friendly</a:t>
            </a:r>
          </a:p>
          <a:p>
            <a:r>
              <a:rPr lang="en-US"/>
              <a:t>Durable </a:t>
            </a:r>
          </a:p>
          <a:p>
            <a:endParaRPr lang="en-US"/>
          </a:p>
        </p:txBody>
      </p:sp>
      <p:sp>
        <p:nvSpPr>
          <p:cNvPr id="12" name="Content Placeholder 11">
            <a:extLst>
              <a:ext uri="{FF2B5EF4-FFF2-40B4-BE49-F238E27FC236}">
                <a16:creationId xmlns:a16="http://schemas.microsoft.com/office/drawing/2014/main" id="{E074B681-6454-4EC3-A1C6-F658C58CB9F8}"/>
              </a:ext>
            </a:extLst>
          </p:cNvPr>
          <p:cNvSpPr>
            <a:spLocks noGrp="1"/>
          </p:cNvSpPr>
          <p:nvPr>
            <p:ph idx="10"/>
          </p:nvPr>
        </p:nvSpPr>
        <p:spPr/>
        <p:txBody>
          <a:bodyPr/>
          <a:lstStyle/>
          <a:p>
            <a:r>
              <a:rPr lang="en-US"/>
              <a:t>Locally available products</a:t>
            </a:r>
          </a:p>
          <a:p>
            <a:r>
              <a:rPr lang="en-US"/>
              <a:t>Local repair</a:t>
            </a:r>
          </a:p>
          <a:p>
            <a:r>
              <a:rPr lang="en-US"/>
              <a:t>Funding for repairs</a:t>
            </a:r>
          </a:p>
          <a:p>
            <a:r>
              <a:rPr lang="en-US"/>
              <a:t>Who will maintain?</a:t>
            </a:r>
          </a:p>
        </p:txBody>
      </p:sp>
      <p:pic>
        <p:nvPicPr>
          <p:cNvPr id="13" name="Picture 12">
            <a:extLst>
              <a:ext uri="{FF2B5EF4-FFF2-40B4-BE49-F238E27FC236}">
                <a16:creationId xmlns:a16="http://schemas.microsoft.com/office/drawing/2014/main" id="{1B42C9BE-A564-4EFF-943D-4E7D91DBC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97" y="4226312"/>
            <a:ext cx="5892623" cy="2357049"/>
          </a:xfrm>
          <a:prstGeom prst="rect">
            <a:avLst/>
          </a:prstGeom>
        </p:spPr>
      </p:pic>
      <p:grpSp>
        <p:nvGrpSpPr>
          <p:cNvPr id="14" name="Group 13">
            <a:extLst>
              <a:ext uri="{FF2B5EF4-FFF2-40B4-BE49-F238E27FC236}">
                <a16:creationId xmlns:a16="http://schemas.microsoft.com/office/drawing/2014/main" id="{A7D570B4-7C9E-46C3-90C2-BBFC08BADD74}"/>
              </a:ext>
            </a:extLst>
          </p:cNvPr>
          <p:cNvGrpSpPr>
            <a:grpSpLocks noChangeAspect="1"/>
          </p:cNvGrpSpPr>
          <p:nvPr/>
        </p:nvGrpSpPr>
        <p:grpSpPr>
          <a:xfrm>
            <a:off x="11045021" y="181599"/>
            <a:ext cx="858180" cy="1454698"/>
            <a:chOff x="4366765" y="957341"/>
            <a:chExt cx="2348667" cy="3981217"/>
          </a:xfrm>
        </p:grpSpPr>
        <p:grpSp>
          <p:nvGrpSpPr>
            <p:cNvPr id="15" name="Group 14">
              <a:extLst>
                <a:ext uri="{FF2B5EF4-FFF2-40B4-BE49-F238E27FC236}">
                  <a16:creationId xmlns:a16="http://schemas.microsoft.com/office/drawing/2014/main" id="{9E03B75A-5B16-422A-8DB2-91F6C1F6ACAE}"/>
                </a:ext>
              </a:extLst>
            </p:cNvPr>
            <p:cNvGrpSpPr/>
            <p:nvPr/>
          </p:nvGrpSpPr>
          <p:grpSpPr>
            <a:xfrm>
              <a:off x="4366765" y="957341"/>
              <a:ext cx="2348667" cy="3981217"/>
              <a:chOff x="4366765" y="957341"/>
              <a:chExt cx="2348667" cy="3981217"/>
            </a:xfrm>
          </p:grpSpPr>
          <p:grpSp>
            <p:nvGrpSpPr>
              <p:cNvPr id="17" name="Group 16">
                <a:extLst>
                  <a:ext uri="{FF2B5EF4-FFF2-40B4-BE49-F238E27FC236}">
                    <a16:creationId xmlns:a16="http://schemas.microsoft.com/office/drawing/2014/main" id="{E31AE174-D3F5-4738-B726-A04C751D8740}"/>
                  </a:ext>
                </a:extLst>
              </p:cNvPr>
              <p:cNvGrpSpPr>
                <a:grpSpLocks noChangeAspect="1"/>
              </p:cNvGrpSpPr>
              <p:nvPr/>
            </p:nvGrpSpPr>
            <p:grpSpPr>
              <a:xfrm flipH="1">
                <a:off x="4454208" y="957341"/>
                <a:ext cx="2261224" cy="3852667"/>
                <a:chOff x="275986" y="7713693"/>
                <a:chExt cx="1010920" cy="1722407"/>
              </a:xfrm>
            </p:grpSpPr>
            <p:grpSp>
              <p:nvGrpSpPr>
                <p:cNvPr id="19" name="Group 18">
                  <a:extLst>
                    <a:ext uri="{FF2B5EF4-FFF2-40B4-BE49-F238E27FC236}">
                      <a16:creationId xmlns:a16="http://schemas.microsoft.com/office/drawing/2014/main" id="{FB1B587D-459C-4F4B-AA43-E639BCBC87CF}"/>
                    </a:ext>
                  </a:extLst>
                </p:cNvPr>
                <p:cNvGrpSpPr>
                  <a:grpSpLocks noChangeAspect="1"/>
                </p:cNvGrpSpPr>
                <p:nvPr/>
              </p:nvGrpSpPr>
              <p:grpSpPr>
                <a:xfrm>
                  <a:off x="275986" y="7713693"/>
                  <a:ext cx="1010920" cy="755015"/>
                  <a:chOff x="0" y="0"/>
                  <a:chExt cx="7699854" cy="5748125"/>
                </a:xfrm>
              </p:grpSpPr>
              <p:pic>
                <p:nvPicPr>
                  <p:cNvPr id="23" name="Picture 22">
                    <a:extLst>
                      <a:ext uri="{FF2B5EF4-FFF2-40B4-BE49-F238E27FC236}">
                        <a16:creationId xmlns:a16="http://schemas.microsoft.com/office/drawing/2014/main" id="{329A83AC-8E09-4B01-B2A0-B87E3D421A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000"/>
                  <a:stretch/>
                </p:blipFill>
                <p:spPr>
                  <a:xfrm>
                    <a:off x="0" y="0"/>
                    <a:ext cx="6858000" cy="5692140"/>
                  </a:xfrm>
                  <a:prstGeom prst="rect">
                    <a:avLst/>
                  </a:prstGeom>
                </p:spPr>
              </p:pic>
              <p:pic>
                <p:nvPicPr>
                  <p:cNvPr id="24" name="Picture 23">
                    <a:extLst>
                      <a:ext uri="{FF2B5EF4-FFF2-40B4-BE49-F238E27FC236}">
                        <a16:creationId xmlns:a16="http://schemas.microsoft.com/office/drawing/2014/main" id="{E32EB52B-AA5D-4C4A-A9A9-AAFD1D3513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428"/>
                  <a:stretch/>
                </p:blipFill>
                <p:spPr>
                  <a:xfrm flipH="1">
                    <a:off x="5139534" y="3736445"/>
                    <a:ext cx="2560320" cy="2011680"/>
                  </a:xfrm>
                  <a:prstGeom prst="rect">
                    <a:avLst/>
                  </a:prstGeom>
                </p:spPr>
              </p:pic>
            </p:grpSp>
            <p:cxnSp>
              <p:nvCxnSpPr>
                <p:cNvPr id="20" name="Straight Connector 19">
                  <a:extLst>
                    <a:ext uri="{FF2B5EF4-FFF2-40B4-BE49-F238E27FC236}">
                      <a16:creationId xmlns:a16="http://schemas.microsoft.com/office/drawing/2014/main" id="{89C9A50E-D353-4AE1-9291-91F6C20B8010}"/>
                    </a:ext>
                  </a:extLst>
                </p:cNvPr>
                <p:cNvCxnSpPr>
                  <a:cxnSpLocks/>
                  <a:stCxn id="23" idx="2"/>
                </p:cNvCxnSpPr>
                <p:nvPr/>
              </p:nvCxnSpPr>
              <p:spPr>
                <a:xfrm flipH="1">
                  <a:off x="631586" y="8461354"/>
                  <a:ext cx="94596" cy="97474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7CFBCE-9F8B-45AD-998C-E77F8F1B48DB}"/>
                    </a:ext>
                  </a:extLst>
                </p:cNvPr>
                <p:cNvCxnSpPr>
                  <a:cxnSpLocks/>
                </p:cNvCxnSpPr>
                <p:nvPr/>
              </p:nvCxnSpPr>
              <p:spPr>
                <a:xfrm>
                  <a:off x="887530" y="8397873"/>
                  <a:ext cx="194252" cy="8223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FBB2A3-C736-4E86-B586-B7D3E8CAEA80}"/>
                    </a:ext>
                  </a:extLst>
                </p:cNvPr>
                <p:cNvCxnSpPr>
                  <a:cxnSpLocks/>
                </p:cNvCxnSpPr>
                <p:nvPr/>
              </p:nvCxnSpPr>
              <p:spPr>
                <a:xfrm flipH="1">
                  <a:off x="406488" y="8397873"/>
                  <a:ext cx="158346" cy="6572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C6C050A0-08F5-4BAA-AF27-F8B1F4490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765" y="2977024"/>
                <a:ext cx="1961534" cy="1961534"/>
              </a:xfrm>
              <a:prstGeom prst="rect">
                <a:avLst/>
              </a:prstGeom>
            </p:spPr>
          </p:pic>
        </p:grpSp>
        <p:sp>
          <p:nvSpPr>
            <p:cNvPr id="16" name="Oval 15">
              <a:extLst>
                <a:ext uri="{FF2B5EF4-FFF2-40B4-BE49-F238E27FC236}">
                  <a16:creationId xmlns:a16="http://schemas.microsoft.com/office/drawing/2014/main" id="{9E2E069C-211B-47DE-A9D8-3B0AA0D4B42E}"/>
                </a:ext>
              </a:extLst>
            </p:cNvPr>
            <p:cNvSpPr>
              <a:spLocks noChangeAspect="1"/>
            </p:cNvSpPr>
            <p:nvPr/>
          </p:nvSpPr>
          <p:spPr>
            <a:xfrm>
              <a:off x="4945300" y="3736309"/>
              <a:ext cx="285750" cy="11300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Tree>
    <p:extLst>
      <p:ext uri="{BB962C8B-B14F-4D97-AF65-F5344CB8AC3E}">
        <p14:creationId xmlns:p14="http://schemas.microsoft.com/office/powerpoint/2010/main" val="5899860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5E4B-5B00-43F7-AF6B-AD936CB2B8DA}"/>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66811A2E-E7FF-4F77-BCFE-D3287EA9EFB5}"/>
              </a:ext>
            </a:extLst>
          </p:cNvPr>
          <p:cNvSpPr>
            <a:spLocks noGrp="1"/>
          </p:cNvSpPr>
          <p:nvPr>
            <p:ph type="body" sz="quarter" idx="10"/>
          </p:nvPr>
        </p:nvSpPr>
        <p:spPr>
          <a:xfrm>
            <a:off x="609599" y="1545167"/>
            <a:ext cx="11293601" cy="4455584"/>
          </a:xfrm>
        </p:spPr>
        <p:txBody>
          <a:bodyPr/>
          <a:lstStyle/>
          <a:p>
            <a:r>
              <a:rPr lang="en-US" sz="2000"/>
              <a:t>“How to design handwashing facilities that </a:t>
            </a:r>
            <a:r>
              <a:rPr lang="en-US" sz="2000" i="1"/>
              <a:t>change </a:t>
            </a:r>
            <a:r>
              <a:rPr lang="en-US" sz="2000" i="1" err="1"/>
              <a:t>behaviour</a:t>
            </a:r>
            <a:r>
              <a:rPr lang="en-US" sz="2000"/>
              <a:t>”</a:t>
            </a:r>
          </a:p>
          <a:p>
            <a:pPr marL="627063" indent="0">
              <a:buNone/>
            </a:pPr>
            <a:r>
              <a:rPr lang="en-US" sz="2000">
                <a:hlinkClick r:id="rId3"/>
              </a:rPr>
              <a:t>https://s3.eu-west-2.amazonaws.com/washem-assets-prod/documents/washem_quicktip_handwashingdesign.pdf</a:t>
            </a:r>
            <a:r>
              <a:rPr lang="en-US" sz="2000"/>
              <a:t> </a:t>
            </a:r>
          </a:p>
          <a:p>
            <a:r>
              <a:rPr lang="en-US" sz="2000"/>
              <a:t>“Handwashing compendium for Low Resource Settings: A Living Document”</a:t>
            </a:r>
          </a:p>
          <a:p>
            <a:pPr marL="576263" indent="0">
              <a:buNone/>
            </a:pPr>
            <a:r>
              <a:rPr lang="en-US" sz="2000">
                <a:hlinkClick r:id="rId4"/>
              </a:rPr>
              <a:t>https://opendocs.ids.ac.uk/opendocs/bitstream/handle/20.500.12413/15241/Handwashing_Compendium_for_Low_Cost_Settings_Edition_1.pdf?sequence=1&amp;isAllowed=y</a:t>
            </a:r>
            <a:r>
              <a:rPr lang="en-US" sz="2000"/>
              <a:t> </a:t>
            </a:r>
          </a:p>
          <a:p>
            <a:r>
              <a:rPr lang="en-US" sz="2000"/>
              <a:t>“Water, Sanitation, and Hygiene in Health Care Facilities – Practical Steps to Achieve Universal Access to Quality Care”</a:t>
            </a:r>
          </a:p>
          <a:p>
            <a:pPr marL="576263" indent="0">
              <a:buNone/>
            </a:pPr>
            <a:r>
              <a:rPr lang="en-US" sz="2000">
                <a:hlinkClick r:id="rId5"/>
              </a:rPr>
              <a:t>https://www.washinhcf.org/wp-content/uploads/2019/04/2019_WASH-in-HCF-Practical-Solutions-for-Universal-Access-to-Quality-Care_2April-compressed.pdf</a:t>
            </a:r>
            <a:r>
              <a:rPr lang="en-US" sz="2000"/>
              <a:t> </a:t>
            </a:r>
          </a:p>
          <a:p>
            <a:r>
              <a:rPr lang="en-US" sz="2000"/>
              <a:t>“COVID-19 Handwashing With Soap (HWWS) Facilities – Compendium of Indicative Layouts, Designs and Cost Estimates”</a:t>
            </a:r>
          </a:p>
          <a:p>
            <a:pPr marL="576263" indent="0">
              <a:buNone/>
            </a:pPr>
            <a:r>
              <a:rPr lang="en-US" sz="2000">
                <a:hlinkClick r:id="rId6"/>
              </a:rPr>
              <a:t>http://www.fountainheadsolution.com/draft/covid19/mobile/index.html</a:t>
            </a:r>
            <a:r>
              <a:rPr lang="en-US" sz="2000"/>
              <a:t> </a:t>
            </a:r>
          </a:p>
          <a:p>
            <a:endParaRPr lang="en-US" sz="2000"/>
          </a:p>
        </p:txBody>
      </p:sp>
      <p:grpSp>
        <p:nvGrpSpPr>
          <p:cNvPr id="15" name="Group 14">
            <a:extLst>
              <a:ext uri="{FF2B5EF4-FFF2-40B4-BE49-F238E27FC236}">
                <a16:creationId xmlns:a16="http://schemas.microsoft.com/office/drawing/2014/main" id="{DB3F4D82-0158-48B8-B1C4-1E80944F49E9}"/>
              </a:ext>
            </a:extLst>
          </p:cNvPr>
          <p:cNvGrpSpPr>
            <a:grpSpLocks noChangeAspect="1"/>
          </p:cNvGrpSpPr>
          <p:nvPr/>
        </p:nvGrpSpPr>
        <p:grpSpPr>
          <a:xfrm>
            <a:off x="11045021" y="181599"/>
            <a:ext cx="858180" cy="1454698"/>
            <a:chOff x="4366765" y="957341"/>
            <a:chExt cx="2348667" cy="3981217"/>
          </a:xfrm>
        </p:grpSpPr>
        <p:grpSp>
          <p:nvGrpSpPr>
            <p:cNvPr id="16" name="Group 15">
              <a:extLst>
                <a:ext uri="{FF2B5EF4-FFF2-40B4-BE49-F238E27FC236}">
                  <a16:creationId xmlns:a16="http://schemas.microsoft.com/office/drawing/2014/main" id="{5D648E84-385B-448A-8672-A48E5BBBB095}"/>
                </a:ext>
              </a:extLst>
            </p:cNvPr>
            <p:cNvGrpSpPr/>
            <p:nvPr/>
          </p:nvGrpSpPr>
          <p:grpSpPr>
            <a:xfrm>
              <a:off x="4366765" y="957341"/>
              <a:ext cx="2348667" cy="3981217"/>
              <a:chOff x="4366765" y="957341"/>
              <a:chExt cx="2348667" cy="3981217"/>
            </a:xfrm>
          </p:grpSpPr>
          <p:grpSp>
            <p:nvGrpSpPr>
              <p:cNvPr id="18" name="Group 17">
                <a:extLst>
                  <a:ext uri="{FF2B5EF4-FFF2-40B4-BE49-F238E27FC236}">
                    <a16:creationId xmlns:a16="http://schemas.microsoft.com/office/drawing/2014/main" id="{4614D231-BB37-4B28-8B8F-C152F4AB36CD}"/>
                  </a:ext>
                </a:extLst>
              </p:cNvPr>
              <p:cNvGrpSpPr>
                <a:grpSpLocks noChangeAspect="1"/>
              </p:cNvGrpSpPr>
              <p:nvPr/>
            </p:nvGrpSpPr>
            <p:grpSpPr>
              <a:xfrm flipH="1">
                <a:off x="4454208" y="957341"/>
                <a:ext cx="2261224" cy="3852667"/>
                <a:chOff x="275986" y="7713693"/>
                <a:chExt cx="1010920" cy="1722407"/>
              </a:xfrm>
            </p:grpSpPr>
            <p:grpSp>
              <p:nvGrpSpPr>
                <p:cNvPr id="20" name="Group 19">
                  <a:extLst>
                    <a:ext uri="{FF2B5EF4-FFF2-40B4-BE49-F238E27FC236}">
                      <a16:creationId xmlns:a16="http://schemas.microsoft.com/office/drawing/2014/main" id="{1DD2E711-0454-43BC-819B-F009EBF9CF70}"/>
                    </a:ext>
                  </a:extLst>
                </p:cNvPr>
                <p:cNvGrpSpPr>
                  <a:grpSpLocks noChangeAspect="1"/>
                </p:cNvGrpSpPr>
                <p:nvPr/>
              </p:nvGrpSpPr>
              <p:grpSpPr>
                <a:xfrm>
                  <a:off x="275986" y="7713693"/>
                  <a:ext cx="1010920" cy="755015"/>
                  <a:chOff x="0" y="0"/>
                  <a:chExt cx="7699854" cy="5748125"/>
                </a:xfrm>
              </p:grpSpPr>
              <p:pic>
                <p:nvPicPr>
                  <p:cNvPr id="24" name="Picture 23">
                    <a:extLst>
                      <a:ext uri="{FF2B5EF4-FFF2-40B4-BE49-F238E27FC236}">
                        <a16:creationId xmlns:a16="http://schemas.microsoft.com/office/drawing/2014/main" id="{C8EE2742-08AD-4993-A1D3-9E9A5FBAAB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000"/>
                  <a:stretch/>
                </p:blipFill>
                <p:spPr>
                  <a:xfrm>
                    <a:off x="0" y="0"/>
                    <a:ext cx="6858000" cy="5692140"/>
                  </a:xfrm>
                  <a:prstGeom prst="rect">
                    <a:avLst/>
                  </a:prstGeom>
                </p:spPr>
              </p:pic>
              <p:pic>
                <p:nvPicPr>
                  <p:cNvPr id="25" name="Picture 24">
                    <a:extLst>
                      <a:ext uri="{FF2B5EF4-FFF2-40B4-BE49-F238E27FC236}">
                        <a16:creationId xmlns:a16="http://schemas.microsoft.com/office/drawing/2014/main" id="{0DFDE234-EC64-4094-A659-C46ED29F71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1428"/>
                  <a:stretch/>
                </p:blipFill>
                <p:spPr>
                  <a:xfrm flipH="1">
                    <a:off x="5139534" y="3736445"/>
                    <a:ext cx="2560320" cy="2011680"/>
                  </a:xfrm>
                  <a:prstGeom prst="rect">
                    <a:avLst/>
                  </a:prstGeom>
                </p:spPr>
              </p:pic>
            </p:grpSp>
            <p:cxnSp>
              <p:nvCxnSpPr>
                <p:cNvPr id="21" name="Straight Connector 20">
                  <a:extLst>
                    <a:ext uri="{FF2B5EF4-FFF2-40B4-BE49-F238E27FC236}">
                      <a16:creationId xmlns:a16="http://schemas.microsoft.com/office/drawing/2014/main" id="{F93E9FCC-9B33-4D44-962D-ED41DBB13226}"/>
                    </a:ext>
                  </a:extLst>
                </p:cNvPr>
                <p:cNvCxnSpPr>
                  <a:cxnSpLocks/>
                  <a:stCxn id="24" idx="2"/>
                </p:cNvCxnSpPr>
                <p:nvPr/>
              </p:nvCxnSpPr>
              <p:spPr>
                <a:xfrm flipH="1">
                  <a:off x="631586" y="8461354"/>
                  <a:ext cx="94596" cy="97474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06DEEB-BAB9-4983-A101-F9DD94030CB9}"/>
                    </a:ext>
                  </a:extLst>
                </p:cNvPr>
                <p:cNvCxnSpPr>
                  <a:cxnSpLocks/>
                </p:cNvCxnSpPr>
                <p:nvPr/>
              </p:nvCxnSpPr>
              <p:spPr>
                <a:xfrm>
                  <a:off x="887530" y="8397873"/>
                  <a:ext cx="194252" cy="8223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BF1104-329E-49F5-95B0-1FE8BE8138C3}"/>
                    </a:ext>
                  </a:extLst>
                </p:cNvPr>
                <p:cNvCxnSpPr>
                  <a:cxnSpLocks/>
                </p:cNvCxnSpPr>
                <p:nvPr/>
              </p:nvCxnSpPr>
              <p:spPr>
                <a:xfrm flipH="1">
                  <a:off x="406488" y="8397873"/>
                  <a:ext cx="158346" cy="65722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3EA98602-079E-4DE6-BFA0-DF0A88E796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765" y="2977024"/>
                <a:ext cx="1961534" cy="1961534"/>
              </a:xfrm>
              <a:prstGeom prst="rect">
                <a:avLst/>
              </a:prstGeom>
            </p:spPr>
          </p:pic>
        </p:grpSp>
        <p:sp>
          <p:nvSpPr>
            <p:cNvPr id="17" name="Oval 16">
              <a:extLst>
                <a:ext uri="{FF2B5EF4-FFF2-40B4-BE49-F238E27FC236}">
                  <a16:creationId xmlns:a16="http://schemas.microsoft.com/office/drawing/2014/main" id="{251A94CA-B742-4D3D-8FB0-62F1526999C3}"/>
                </a:ext>
              </a:extLst>
            </p:cNvPr>
            <p:cNvSpPr>
              <a:spLocks noChangeAspect="1"/>
            </p:cNvSpPr>
            <p:nvPr/>
          </p:nvSpPr>
          <p:spPr>
            <a:xfrm>
              <a:off x="4945300" y="3736309"/>
              <a:ext cx="285750" cy="11300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Tree>
    <p:extLst>
      <p:ext uri="{BB962C8B-B14F-4D97-AF65-F5344CB8AC3E}">
        <p14:creationId xmlns:p14="http://schemas.microsoft.com/office/powerpoint/2010/main" val="14117655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3152-2766-43CD-872C-CD7427670CDD}"/>
              </a:ext>
            </a:extLst>
          </p:cNvPr>
          <p:cNvSpPr>
            <a:spLocks noGrp="1"/>
          </p:cNvSpPr>
          <p:nvPr>
            <p:ph type="title"/>
          </p:nvPr>
        </p:nvSpPr>
        <p:spPr/>
        <p:txBody>
          <a:bodyPr/>
          <a:lstStyle/>
          <a:p>
            <a:r>
              <a:rPr lang="en-US"/>
              <a:t>Alcohol-based hand rub (ABHR)</a:t>
            </a:r>
          </a:p>
        </p:txBody>
      </p:sp>
      <p:pic>
        <p:nvPicPr>
          <p:cNvPr id="4" name="Picture 3">
            <a:extLst>
              <a:ext uri="{FF2B5EF4-FFF2-40B4-BE49-F238E27FC236}">
                <a16:creationId xmlns:a16="http://schemas.microsoft.com/office/drawing/2014/main" id="{F0D11974-929F-4034-B1A8-512C78D7FE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70"/>
          <a:stretch/>
        </p:blipFill>
        <p:spPr>
          <a:xfrm>
            <a:off x="9561467" y="4398686"/>
            <a:ext cx="1744151" cy="1502242"/>
          </a:xfrm>
          <a:prstGeom prst="rect">
            <a:avLst/>
          </a:prstGeom>
        </p:spPr>
      </p:pic>
    </p:spTree>
    <p:extLst>
      <p:ext uri="{BB962C8B-B14F-4D97-AF65-F5344CB8AC3E}">
        <p14:creationId xmlns:p14="http://schemas.microsoft.com/office/powerpoint/2010/main" val="297737659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E450-9808-4133-BCA0-3790CDECEB33}"/>
              </a:ext>
            </a:extLst>
          </p:cNvPr>
          <p:cNvSpPr>
            <a:spLocks noGrp="1"/>
          </p:cNvSpPr>
          <p:nvPr>
            <p:ph type="title"/>
          </p:nvPr>
        </p:nvSpPr>
        <p:spPr/>
        <p:txBody>
          <a:bodyPr/>
          <a:lstStyle/>
          <a:p>
            <a:r>
              <a:rPr lang="en-US"/>
              <a:t>Facility-based production</a:t>
            </a:r>
          </a:p>
        </p:txBody>
      </p:sp>
      <p:sp>
        <p:nvSpPr>
          <p:cNvPr id="3" name="Text Placeholder 2">
            <a:extLst>
              <a:ext uri="{FF2B5EF4-FFF2-40B4-BE49-F238E27FC236}">
                <a16:creationId xmlns:a16="http://schemas.microsoft.com/office/drawing/2014/main" id="{13471411-247D-44CD-99B3-8714C9CB87B3}"/>
              </a:ext>
            </a:extLst>
          </p:cNvPr>
          <p:cNvSpPr>
            <a:spLocks noGrp="1"/>
          </p:cNvSpPr>
          <p:nvPr>
            <p:ph type="body" sz="quarter" idx="10"/>
          </p:nvPr>
        </p:nvSpPr>
        <p:spPr>
          <a:xfrm>
            <a:off x="609600" y="1545167"/>
            <a:ext cx="6950927" cy="4455584"/>
          </a:xfrm>
        </p:spPr>
        <p:txBody>
          <a:bodyPr/>
          <a:lstStyle/>
          <a:p>
            <a:r>
              <a:rPr lang="en-US"/>
              <a:t>Successful in large referral hospitals. </a:t>
            </a:r>
          </a:p>
          <a:p>
            <a:r>
              <a:rPr lang="en-US"/>
              <a:t>Able to order own supplies</a:t>
            </a:r>
          </a:p>
          <a:p>
            <a:r>
              <a:rPr lang="en-US"/>
              <a:t>Can estimate consumption rates and produce ABHR without a break in service.</a:t>
            </a:r>
          </a:p>
          <a:p>
            <a:r>
              <a:rPr lang="en-US"/>
              <a:t>Have the right technical cadre to support continuity in production</a:t>
            </a:r>
          </a:p>
          <a:p>
            <a:endParaRPr lang="en-US"/>
          </a:p>
        </p:txBody>
      </p:sp>
      <p:pic>
        <p:nvPicPr>
          <p:cNvPr id="5" name="Picture 4">
            <a:extLst>
              <a:ext uri="{FF2B5EF4-FFF2-40B4-BE49-F238E27FC236}">
                <a16:creationId xmlns:a16="http://schemas.microsoft.com/office/drawing/2014/main" id="{C01489EB-8178-4DDF-9CDA-52FE48C78C20}"/>
              </a:ext>
            </a:extLst>
          </p:cNvPr>
          <p:cNvPicPr>
            <a:picLocks noChangeAspect="1"/>
          </p:cNvPicPr>
          <p:nvPr/>
        </p:nvPicPr>
        <p:blipFill rotWithShape="1">
          <a:blip r:embed="rId3">
            <a:extLst>
              <a:ext uri="{28A0092B-C50C-407E-A947-70E740481C1C}">
                <a14:useLocalDpi xmlns:a14="http://schemas.microsoft.com/office/drawing/2010/main" val="0"/>
              </a:ext>
            </a:extLst>
          </a:blip>
          <a:srcRect b="16026"/>
          <a:stretch/>
        </p:blipFill>
        <p:spPr>
          <a:xfrm>
            <a:off x="10222792" y="274639"/>
            <a:ext cx="1651882" cy="1387150"/>
          </a:xfrm>
          <a:prstGeom prst="rect">
            <a:avLst/>
          </a:prstGeom>
        </p:spPr>
      </p:pic>
    </p:spTree>
    <p:extLst>
      <p:ext uri="{BB962C8B-B14F-4D97-AF65-F5344CB8AC3E}">
        <p14:creationId xmlns:p14="http://schemas.microsoft.com/office/powerpoint/2010/main" val="382585396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E450-9808-4133-BCA0-3790CDECEB33}"/>
              </a:ext>
            </a:extLst>
          </p:cNvPr>
          <p:cNvSpPr>
            <a:spLocks noGrp="1"/>
          </p:cNvSpPr>
          <p:nvPr>
            <p:ph type="title"/>
          </p:nvPr>
        </p:nvSpPr>
        <p:spPr/>
        <p:txBody>
          <a:bodyPr/>
          <a:lstStyle/>
          <a:p>
            <a:r>
              <a:rPr lang="en-US"/>
              <a:t>District-based production</a:t>
            </a:r>
          </a:p>
        </p:txBody>
      </p:sp>
      <p:sp>
        <p:nvSpPr>
          <p:cNvPr id="3" name="Text Placeholder 2">
            <a:extLst>
              <a:ext uri="{FF2B5EF4-FFF2-40B4-BE49-F238E27FC236}">
                <a16:creationId xmlns:a16="http://schemas.microsoft.com/office/drawing/2014/main" id="{13471411-247D-44CD-99B3-8714C9CB87B3}"/>
              </a:ext>
            </a:extLst>
          </p:cNvPr>
          <p:cNvSpPr>
            <a:spLocks noGrp="1"/>
          </p:cNvSpPr>
          <p:nvPr>
            <p:ph type="body" sz="quarter" idx="10"/>
          </p:nvPr>
        </p:nvSpPr>
        <p:spPr>
          <a:xfrm>
            <a:off x="609600" y="1545167"/>
            <a:ext cx="5306877" cy="4455584"/>
          </a:xfrm>
        </p:spPr>
        <p:txBody>
          <a:bodyPr/>
          <a:lstStyle/>
          <a:p>
            <a:endParaRPr lang="en-US"/>
          </a:p>
          <a:p>
            <a:r>
              <a:rPr lang="en-US"/>
              <a:t>Could work better for smaller health facilities </a:t>
            </a:r>
          </a:p>
          <a:p>
            <a:r>
              <a:rPr lang="en-US"/>
              <a:t>Rarely have the cadre to support production.</a:t>
            </a:r>
          </a:p>
          <a:p>
            <a:r>
              <a:rPr lang="en-US"/>
              <a:t>Lack of space for ABHR production unit.</a:t>
            </a:r>
          </a:p>
          <a:p>
            <a:r>
              <a:rPr lang="en-US"/>
              <a:t>Have difficulty procuring raw materials </a:t>
            </a:r>
          </a:p>
        </p:txBody>
      </p:sp>
      <p:pic>
        <p:nvPicPr>
          <p:cNvPr id="5" name="Picture 4">
            <a:extLst>
              <a:ext uri="{FF2B5EF4-FFF2-40B4-BE49-F238E27FC236}">
                <a16:creationId xmlns:a16="http://schemas.microsoft.com/office/drawing/2014/main" id="{266AA9D8-4E5D-4B0D-BBCE-734D63C0394E}"/>
              </a:ext>
            </a:extLst>
          </p:cNvPr>
          <p:cNvPicPr>
            <a:picLocks noChangeAspect="1"/>
          </p:cNvPicPr>
          <p:nvPr/>
        </p:nvPicPr>
        <p:blipFill rotWithShape="1">
          <a:blip r:embed="rId3">
            <a:extLst>
              <a:ext uri="{28A0092B-C50C-407E-A947-70E740481C1C}">
                <a14:useLocalDpi xmlns:a14="http://schemas.microsoft.com/office/drawing/2010/main" val="0"/>
              </a:ext>
            </a:extLst>
          </a:blip>
          <a:srcRect b="22531"/>
          <a:stretch/>
        </p:blipFill>
        <p:spPr>
          <a:xfrm>
            <a:off x="5820224" y="777612"/>
            <a:ext cx="6845018" cy="5302776"/>
          </a:xfrm>
          <a:prstGeom prst="rect">
            <a:avLst/>
          </a:prstGeom>
        </p:spPr>
      </p:pic>
    </p:spTree>
    <p:extLst>
      <p:ext uri="{BB962C8B-B14F-4D97-AF65-F5344CB8AC3E}">
        <p14:creationId xmlns:p14="http://schemas.microsoft.com/office/powerpoint/2010/main" val="114564462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0290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pic>
        <p:nvPicPr>
          <p:cNvPr id="7" name="Picture 6">
            <a:extLst>
              <a:ext uri="{FF2B5EF4-FFF2-40B4-BE49-F238E27FC236}">
                <a16:creationId xmlns:a16="http://schemas.microsoft.com/office/drawing/2014/main" id="{26F52EFD-F267-4580-BA86-EB46BA69E1E2}"/>
              </a:ext>
            </a:extLst>
          </p:cNvPr>
          <p:cNvPicPr>
            <a:picLocks noChangeAspect="1"/>
          </p:cNvPicPr>
          <p:nvPr/>
        </p:nvPicPr>
        <p:blipFill rotWithShape="1">
          <a:blip r:embed="rId3"/>
          <a:srcRect t="3874" r="4229" b="10041"/>
          <a:stretch/>
        </p:blipFill>
        <p:spPr>
          <a:xfrm>
            <a:off x="2924152" y="1666767"/>
            <a:ext cx="2160245" cy="2571720"/>
          </a:xfrm>
          <a:prstGeom prst="rect">
            <a:avLst/>
          </a:prstGeom>
        </p:spPr>
      </p:pic>
      <p:pic>
        <p:nvPicPr>
          <p:cNvPr id="8" name="Picture 7">
            <a:extLst>
              <a:ext uri="{FF2B5EF4-FFF2-40B4-BE49-F238E27FC236}">
                <a16:creationId xmlns:a16="http://schemas.microsoft.com/office/drawing/2014/main" id="{A2904D75-089A-4753-BD28-5681E1309CDF}"/>
              </a:ext>
            </a:extLst>
          </p:cNvPr>
          <p:cNvPicPr>
            <a:picLocks noChangeAspect="1"/>
          </p:cNvPicPr>
          <p:nvPr/>
        </p:nvPicPr>
        <p:blipFill rotWithShape="1">
          <a:blip r:embed="rId4"/>
          <a:srcRect l="11009" r="11927" b="-1573"/>
          <a:stretch/>
        </p:blipFill>
        <p:spPr>
          <a:xfrm>
            <a:off x="6901864" y="1666767"/>
            <a:ext cx="2614902" cy="2571720"/>
          </a:xfrm>
          <a:prstGeom prst="rect">
            <a:avLst/>
          </a:prstGeom>
        </p:spPr>
      </p:pic>
      <p:sp>
        <p:nvSpPr>
          <p:cNvPr id="9" name="TextBox 8">
            <a:extLst>
              <a:ext uri="{FF2B5EF4-FFF2-40B4-BE49-F238E27FC236}">
                <a16:creationId xmlns:a16="http://schemas.microsoft.com/office/drawing/2014/main" id="{7D102631-48A1-41CA-B5B2-6F01E8EEC787}"/>
              </a:ext>
            </a:extLst>
          </p:cNvPr>
          <p:cNvSpPr txBox="1"/>
          <p:nvPr/>
        </p:nvSpPr>
        <p:spPr>
          <a:xfrm>
            <a:off x="6957721" y="4406403"/>
            <a:ext cx="2503187" cy="1569660"/>
          </a:xfrm>
          <a:prstGeom prst="rect">
            <a:avLst/>
          </a:prstGeom>
          <a:noFill/>
        </p:spPr>
        <p:txBody>
          <a:bodyPr wrap="square" rtlCol="0">
            <a:spAutoFit/>
          </a:bodyPr>
          <a:lstStyle/>
          <a:p>
            <a:pPr algn="ctr"/>
            <a:r>
              <a:rPr lang="en-US" sz="2400" b="1"/>
              <a:t>Claire Kilpatrick</a:t>
            </a:r>
          </a:p>
          <a:p>
            <a:pPr algn="ctr"/>
            <a:r>
              <a:rPr lang="en-US" sz="2400"/>
              <a:t> S3 Global, Consultant,</a:t>
            </a:r>
          </a:p>
          <a:p>
            <a:pPr algn="ctr"/>
            <a:r>
              <a:rPr lang="en-US" sz="2400"/>
              <a:t> WHO</a:t>
            </a:r>
          </a:p>
        </p:txBody>
      </p:sp>
      <p:sp>
        <p:nvSpPr>
          <p:cNvPr id="10" name="Rectangle 9">
            <a:extLst>
              <a:ext uri="{FF2B5EF4-FFF2-40B4-BE49-F238E27FC236}">
                <a16:creationId xmlns:a16="http://schemas.microsoft.com/office/drawing/2014/main" id="{57D256DA-180C-440A-B0A0-B59306CE3A91}"/>
              </a:ext>
            </a:extLst>
          </p:cNvPr>
          <p:cNvSpPr/>
          <p:nvPr/>
        </p:nvSpPr>
        <p:spPr>
          <a:xfrm>
            <a:off x="2847470" y="4418431"/>
            <a:ext cx="2313608" cy="1569660"/>
          </a:xfrm>
          <a:prstGeom prst="rect">
            <a:avLst/>
          </a:prstGeom>
        </p:spPr>
        <p:txBody>
          <a:bodyPr wrap="square">
            <a:spAutoFit/>
          </a:bodyPr>
          <a:lstStyle/>
          <a:p>
            <a:pPr algn="ctr"/>
            <a:r>
              <a:rPr lang="en-US" sz="2400" b="1"/>
              <a:t>Julie Storr</a:t>
            </a:r>
          </a:p>
          <a:p>
            <a:pPr algn="ctr"/>
            <a:r>
              <a:rPr lang="en-US" sz="2400"/>
              <a:t>S3 Global, Consultant, WHO</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161260"/>
            <a:ext cx="7848600" cy="1325563"/>
          </a:xfrm>
        </p:spPr>
        <p:txBody>
          <a:bodyPr>
            <a:normAutofit/>
          </a:bodyPr>
          <a:lstStyle/>
          <a:p>
            <a:pPr algn="ctr"/>
            <a:r>
              <a:rPr lang="en-US" sz="6600" b="1">
                <a:latin typeface="+mn-lt"/>
                <a:ea typeface="Gadugi" panose="020B0502040204020203" pitchFamily="34" charset="0"/>
              </a:rPr>
              <a:t>Presenters </a:t>
            </a:r>
          </a:p>
        </p:txBody>
      </p:sp>
    </p:spTree>
    <p:extLst>
      <p:ext uri="{BB962C8B-B14F-4D97-AF65-F5344CB8AC3E}">
        <p14:creationId xmlns:p14="http://schemas.microsoft.com/office/powerpoint/2010/main" val="2101888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D593-E0D2-4E85-B893-3D9DF77775B9}"/>
              </a:ext>
            </a:extLst>
          </p:cNvPr>
          <p:cNvSpPr>
            <a:spLocks noGrp="1"/>
          </p:cNvSpPr>
          <p:nvPr>
            <p:ph type="title"/>
          </p:nvPr>
        </p:nvSpPr>
        <p:spPr/>
        <p:txBody>
          <a:bodyPr/>
          <a:lstStyle/>
          <a:p>
            <a:r>
              <a:rPr lang="en-US"/>
              <a:t>WHO Formulations* – how to make ABHR</a:t>
            </a:r>
          </a:p>
        </p:txBody>
      </p:sp>
      <p:sp>
        <p:nvSpPr>
          <p:cNvPr id="3" name="Text Placeholder 2">
            <a:extLst>
              <a:ext uri="{FF2B5EF4-FFF2-40B4-BE49-F238E27FC236}">
                <a16:creationId xmlns:a16="http://schemas.microsoft.com/office/drawing/2014/main" id="{D844063D-BCCD-498C-9F51-CDC660915465}"/>
              </a:ext>
            </a:extLst>
          </p:cNvPr>
          <p:cNvSpPr>
            <a:spLocks noGrp="1"/>
          </p:cNvSpPr>
          <p:nvPr>
            <p:ph type="body" sz="quarter" idx="10"/>
          </p:nvPr>
        </p:nvSpPr>
        <p:spPr>
          <a:xfrm>
            <a:off x="609600" y="1545167"/>
            <a:ext cx="6962078" cy="4455584"/>
          </a:xfrm>
        </p:spPr>
        <p:txBody>
          <a:bodyPr/>
          <a:lstStyle/>
          <a:p>
            <a:pPr marL="0" indent="0">
              <a:buNone/>
            </a:pPr>
            <a:r>
              <a:rPr lang="en-US" u="sng"/>
              <a:t>Ingredients</a:t>
            </a:r>
            <a:r>
              <a:rPr lang="en-US"/>
              <a:t> </a:t>
            </a:r>
          </a:p>
          <a:p>
            <a:r>
              <a:rPr lang="en-US"/>
              <a:t>Ethanol 96%</a:t>
            </a:r>
          </a:p>
          <a:p>
            <a:r>
              <a:rPr lang="en-US"/>
              <a:t>Hydrogen Peroxide 3% </a:t>
            </a:r>
          </a:p>
          <a:p>
            <a:r>
              <a:rPr lang="en-US"/>
              <a:t>Glycerol 98% </a:t>
            </a:r>
          </a:p>
          <a:p>
            <a:r>
              <a:rPr lang="en-US"/>
              <a:t>Sterile distilled water</a:t>
            </a:r>
          </a:p>
          <a:p>
            <a:endParaRPr lang="en-US" sz="1050"/>
          </a:p>
          <a:p>
            <a:endParaRPr lang="en-US"/>
          </a:p>
        </p:txBody>
      </p:sp>
      <p:pic>
        <p:nvPicPr>
          <p:cNvPr id="4" name="Picture 3">
            <a:extLst>
              <a:ext uri="{FF2B5EF4-FFF2-40B4-BE49-F238E27FC236}">
                <a16:creationId xmlns:a16="http://schemas.microsoft.com/office/drawing/2014/main" id="{3B8E6AD3-A03A-40DE-B46C-6D320DF456B4}"/>
              </a:ext>
            </a:extLst>
          </p:cNvPr>
          <p:cNvPicPr>
            <a:picLocks noChangeAspect="1"/>
          </p:cNvPicPr>
          <p:nvPr/>
        </p:nvPicPr>
        <p:blipFill>
          <a:blip r:embed="rId3"/>
          <a:stretch>
            <a:fillRect/>
          </a:stretch>
        </p:blipFill>
        <p:spPr>
          <a:xfrm>
            <a:off x="7431721" y="1401048"/>
            <a:ext cx="3360667" cy="5182313"/>
          </a:xfrm>
          <a:prstGeom prst="rect">
            <a:avLst/>
          </a:prstGeom>
          <a:ln>
            <a:solidFill>
              <a:schemeClr val="accent1"/>
            </a:solidFill>
          </a:ln>
        </p:spPr>
      </p:pic>
      <p:sp>
        <p:nvSpPr>
          <p:cNvPr id="5" name="TextBox 4">
            <a:extLst>
              <a:ext uri="{FF2B5EF4-FFF2-40B4-BE49-F238E27FC236}">
                <a16:creationId xmlns:a16="http://schemas.microsoft.com/office/drawing/2014/main" id="{A5EECC12-05B3-45CE-90BB-81056EF6EA1C}"/>
              </a:ext>
            </a:extLst>
          </p:cNvPr>
          <p:cNvSpPr txBox="1"/>
          <p:nvPr/>
        </p:nvSpPr>
        <p:spPr>
          <a:xfrm>
            <a:off x="200722" y="6300439"/>
            <a:ext cx="7127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4"/>
              </a:rPr>
              <a:t>https://www.who.int/gpsc/5may/Guide_to_Local_Production.pdf?ua=1</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7956475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2E9-6A07-451A-9A27-49BE79E63B13}"/>
              </a:ext>
            </a:extLst>
          </p:cNvPr>
          <p:cNvSpPr>
            <a:spLocks noGrp="1"/>
          </p:cNvSpPr>
          <p:nvPr>
            <p:ph type="title"/>
          </p:nvPr>
        </p:nvSpPr>
        <p:spPr/>
        <p:txBody>
          <a:bodyPr/>
          <a:lstStyle/>
          <a:p>
            <a:r>
              <a:rPr lang="en-US"/>
              <a:t>Kabarole District, Uganda</a:t>
            </a:r>
          </a:p>
        </p:txBody>
      </p:sp>
      <p:sp>
        <p:nvSpPr>
          <p:cNvPr id="3" name="Text Placeholder 2">
            <a:extLst>
              <a:ext uri="{FF2B5EF4-FFF2-40B4-BE49-F238E27FC236}">
                <a16:creationId xmlns:a16="http://schemas.microsoft.com/office/drawing/2014/main" id="{AD48E321-87FA-491E-95E7-0216DC58829D}"/>
              </a:ext>
            </a:extLst>
          </p:cNvPr>
          <p:cNvSpPr>
            <a:spLocks noGrp="1"/>
          </p:cNvSpPr>
          <p:nvPr>
            <p:ph type="body" sz="quarter" idx="10"/>
          </p:nvPr>
        </p:nvSpPr>
        <p:spPr/>
        <p:txBody>
          <a:bodyPr/>
          <a:lstStyle/>
          <a:p>
            <a:r>
              <a:rPr lang="en-US"/>
              <a:t>District health officials dedicated space for ABHR production</a:t>
            </a:r>
          </a:p>
          <a:p>
            <a:r>
              <a:rPr lang="en-US"/>
              <a:t>ABHR produced in 20-liter batches</a:t>
            </a:r>
          </a:p>
          <a:p>
            <a:r>
              <a:rPr lang="en-US"/>
              <a:t>30 government healthcare facilities received 20-liter jerrycans of ABHR</a:t>
            </a:r>
          </a:p>
          <a:p>
            <a:r>
              <a:rPr lang="en-US"/>
              <a:t>1-liter pump bottles at each patient care area</a:t>
            </a:r>
          </a:p>
          <a:p>
            <a:r>
              <a:rPr lang="en-US"/>
              <a:t>60mL bottles to healthcare workers</a:t>
            </a:r>
          </a:p>
        </p:txBody>
      </p:sp>
      <p:pic>
        <p:nvPicPr>
          <p:cNvPr id="5" name="Picture 4">
            <a:extLst>
              <a:ext uri="{FF2B5EF4-FFF2-40B4-BE49-F238E27FC236}">
                <a16:creationId xmlns:a16="http://schemas.microsoft.com/office/drawing/2014/main" id="{7124346B-1CF2-42C3-A4E5-6F1C92A59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278" y="3968604"/>
            <a:ext cx="5361443" cy="2622809"/>
          </a:xfrm>
          <a:prstGeom prst="rect">
            <a:avLst/>
          </a:prstGeom>
        </p:spPr>
      </p:pic>
    </p:spTree>
    <p:extLst>
      <p:ext uri="{BB962C8B-B14F-4D97-AF65-F5344CB8AC3E}">
        <p14:creationId xmlns:p14="http://schemas.microsoft.com/office/powerpoint/2010/main" val="287025564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213F-D288-471E-9161-13D6855557B1}"/>
              </a:ext>
            </a:extLst>
          </p:cNvPr>
          <p:cNvSpPr>
            <a:spLocks noGrp="1"/>
          </p:cNvSpPr>
          <p:nvPr>
            <p:ph type="title"/>
          </p:nvPr>
        </p:nvSpPr>
        <p:spPr/>
        <p:txBody>
          <a:bodyPr/>
          <a:lstStyle/>
          <a:p>
            <a:r>
              <a:rPr lang="en-US"/>
              <a:t>Key Considerations</a:t>
            </a:r>
          </a:p>
        </p:txBody>
      </p:sp>
      <p:sp>
        <p:nvSpPr>
          <p:cNvPr id="3" name="Text Placeholder 2">
            <a:extLst>
              <a:ext uri="{FF2B5EF4-FFF2-40B4-BE49-F238E27FC236}">
                <a16:creationId xmlns:a16="http://schemas.microsoft.com/office/drawing/2014/main" id="{31D4CC6A-D674-4D83-A3EC-2BE5C0E4FE98}"/>
              </a:ext>
            </a:extLst>
          </p:cNvPr>
          <p:cNvSpPr>
            <a:spLocks noGrp="1"/>
          </p:cNvSpPr>
          <p:nvPr>
            <p:ph type="body" sz="quarter" idx="10"/>
          </p:nvPr>
        </p:nvSpPr>
        <p:spPr>
          <a:xfrm>
            <a:off x="609600" y="1545167"/>
            <a:ext cx="7107044" cy="4455584"/>
          </a:xfrm>
        </p:spPr>
        <p:txBody>
          <a:bodyPr/>
          <a:lstStyle/>
          <a:p>
            <a:r>
              <a:rPr lang="en-US"/>
              <a:t>Partner engagement</a:t>
            </a:r>
          </a:p>
          <a:p>
            <a:pPr lvl="1"/>
            <a:r>
              <a:rPr lang="en-US"/>
              <a:t>Ministry of Health, Local health officials</a:t>
            </a:r>
          </a:p>
          <a:p>
            <a:pPr lvl="1"/>
            <a:r>
              <a:rPr lang="en-US"/>
              <a:t>Infectious Disease Institute </a:t>
            </a:r>
          </a:p>
          <a:p>
            <a:pPr lvl="1"/>
            <a:r>
              <a:rPr lang="en-US"/>
              <a:t>International Water Sanitation Centre – WASH (IRC-WASH) </a:t>
            </a:r>
          </a:p>
          <a:p>
            <a:r>
              <a:rPr lang="en-US"/>
              <a:t>Quality Control </a:t>
            </a:r>
          </a:p>
          <a:p>
            <a:r>
              <a:rPr lang="en-US"/>
              <a:t>Packaging</a:t>
            </a:r>
          </a:p>
          <a:p>
            <a:r>
              <a:rPr lang="en-US"/>
              <a:t>Distribution</a:t>
            </a:r>
          </a:p>
          <a:p>
            <a:pPr lvl="1"/>
            <a:r>
              <a:rPr lang="en-US"/>
              <a:t>Existing distribution routes</a:t>
            </a:r>
          </a:p>
          <a:p>
            <a:pPr lvl="1"/>
            <a:endParaRPr lang="en-US"/>
          </a:p>
        </p:txBody>
      </p:sp>
      <p:pic>
        <p:nvPicPr>
          <p:cNvPr id="4" name="Content Placeholder 4">
            <a:extLst>
              <a:ext uri="{FF2B5EF4-FFF2-40B4-BE49-F238E27FC236}">
                <a16:creationId xmlns:a16="http://schemas.microsoft.com/office/drawing/2014/main" id="{16E3C51F-60BA-4083-96A7-B261D9FCA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875" y="1417639"/>
            <a:ext cx="3205350" cy="4808025"/>
          </a:xfrm>
          <a:prstGeom prst="rect">
            <a:avLst/>
          </a:prstGeom>
        </p:spPr>
      </p:pic>
    </p:spTree>
    <p:extLst>
      <p:ext uri="{BB962C8B-B14F-4D97-AF65-F5344CB8AC3E}">
        <p14:creationId xmlns:p14="http://schemas.microsoft.com/office/powerpoint/2010/main" val="143676656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C2B4-F5BC-4D2B-BF10-BBDE7D1E16F2}"/>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38913795-A7BE-49A6-B348-B0E125CF6077}"/>
              </a:ext>
            </a:extLst>
          </p:cNvPr>
          <p:cNvSpPr>
            <a:spLocks noGrp="1"/>
          </p:cNvSpPr>
          <p:nvPr>
            <p:ph type="body" sz="quarter" idx="10"/>
          </p:nvPr>
        </p:nvSpPr>
        <p:spPr/>
        <p:txBody>
          <a:bodyPr/>
          <a:lstStyle/>
          <a:p>
            <a:r>
              <a:rPr lang="en-US" dirty="0"/>
              <a:t>Assess healthcare facilities</a:t>
            </a:r>
          </a:p>
          <a:p>
            <a:r>
              <a:rPr lang="en-US" dirty="0"/>
              <a:t>Identify gaps</a:t>
            </a:r>
          </a:p>
          <a:p>
            <a:r>
              <a:rPr lang="en-US" dirty="0"/>
              <a:t>Identify intervention</a:t>
            </a:r>
          </a:p>
          <a:p>
            <a:pPr lvl="1"/>
            <a:r>
              <a:rPr lang="en-US" dirty="0"/>
              <a:t>Handwashing stations with soap</a:t>
            </a:r>
          </a:p>
          <a:p>
            <a:pPr lvl="1"/>
            <a:r>
              <a:rPr lang="en-US" dirty="0"/>
              <a:t>Locally produced ABHR</a:t>
            </a:r>
          </a:p>
          <a:p>
            <a:pPr lvl="1"/>
            <a:r>
              <a:rPr lang="en-US" u="sng" dirty="0">
                <a:hlinkClick r:id="rId3"/>
              </a:rPr>
              <a:t>https://www.youtube.com/watch?v=M7rR6RZoONA</a:t>
            </a:r>
            <a:endParaRPr lang="en-US" dirty="0"/>
          </a:p>
        </p:txBody>
      </p:sp>
    </p:spTree>
    <p:extLst>
      <p:ext uri="{BB962C8B-B14F-4D97-AF65-F5344CB8AC3E}">
        <p14:creationId xmlns:p14="http://schemas.microsoft.com/office/powerpoint/2010/main" val="356667543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4B0E-9885-4C7E-AB6F-ED6B8145302F}"/>
              </a:ext>
            </a:extLst>
          </p:cNvPr>
          <p:cNvSpPr>
            <a:spLocks noGrp="1"/>
          </p:cNvSpPr>
          <p:nvPr>
            <p:ph type="title"/>
          </p:nvPr>
        </p:nvSpPr>
        <p:spPr/>
        <p:txBody>
          <a:bodyPr/>
          <a:lstStyle/>
          <a:p>
            <a:r>
              <a:rPr lang="en-US"/>
              <a:t>Acknowledgements</a:t>
            </a:r>
          </a:p>
        </p:txBody>
      </p:sp>
      <p:sp>
        <p:nvSpPr>
          <p:cNvPr id="3" name="Text Placeholder 2">
            <a:extLst>
              <a:ext uri="{FF2B5EF4-FFF2-40B4-BE49-F238E27FC236}">
                <a16:creationId xmlns:a16="http://schemas.microsoft.com/office/drawing/2014/main" id="{A09DC4D9-F9A6-4827-B8D8-2258ED49515C}"/>
              </a:ext>
            </a:extLst>
          </p:cNvPr>
          <p:cNvSpPr>
            <a:spLocks noGrp="1"/>
          </p:cNvSpPr>
          <p:nvPr>
            <p:ph type="body" sz="quarter" idx="10"/>
          </p:nvPr>
        </p:nvSpPr>
        <p:spPr/>
        <p:txBody>
          <a:bodyPr/>
          <a:lstStyle/>
          <a:p>
            <a:r>
              <a:rPr lang="en-US"/>
              <a:t>Infectious Disease Institute of Makerere University </a:t>
            </a:r>
          </a:p>
          <a:p>
            <a:endParaRPr lang="en-US"/>
          </a:p>
          <a:p>
            <a:endParaRPr lang="en-US"/>
          </a:p>
          <a:p>
            <a:r>
              <a:rPr lang="en-US"/>
              <a:t>Uganda Ministry of Health</a:t>
            </a:r>
          </a:p>
          <a:p>
            <a:endParaRPr lang="en-US"/>
          </a:p>
          <a:p>
            <a:endParaRPr lang="en-US"/>
          </a:p>
          <a:p>
            <a:r>
              <a:rPr lang="en-US"/>
              <a:t>International Water Sanitation Centre – WASH (IRC-WASH) </a:t>
            </a:r>
          </a:p>
        </p:txBody>
      </p:sp>
      <p:pic>
        <p:nvPicPr>
          <p:cNvPr id="4" name="Picture 3">
            <a:extLst>
              <a:ext uri="{FF2B5EF4-FFF2-40B4-BE49-F238E27FC236}">
                <a16:creationId xmlns:a16="http://schemas.microsoft.com/office/drawing/2014/main" id="{00000000-0008-0000-0000-00000B000000}"/>
              </a:ext>
            </a:extLst>
          </p:cNvPr>
          <p:cNvPicPr>
            <a:picLocks noChangeAspect="1"/>
          </p:cNvPicPr>
          <p:nvPr/>
        </p:nvPicPr>
        <p:blipFill>
          <a:blip r:embed="rId3"/>
          <a:stretch>
            <a:fillRect/>
          </a:stretch>
        </p:blipFill>
        <p:spPr>
          <a:xfrm>
            <a:off x="4937852" y="5195168"/>
            <a:ext cx="1459230" cy="1173480"/>
          </a:xfrm>
          <a:prstGeom prst="rect">
            <a:avLst/>
          </a:prstGeom>
        </p:spPr>
      </p:pic>
      <p:pic>
        <p:nvPicPr>
          <p:cNvPr id="6" name="Picture 5">
            <a:extLst>
              <a:ext uri="{FF2B5EF4-FFF2-40B4-BE49-F238E27FC236}">
                <a16:creationId xmlns:a16="http://schemas.microsoft.com/office/drawing/2014/main" id="{00000000-0008-0000-0000-00000A0000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93" t="5007" r="17886" b="12665"/>
          <a:stretch/>
        </p:blipFill>
        <p:spPr bwMode="auto">
          <a:xfrm>
            <a:off x="4811518" y="2589443"/>
            <a:ext cx="1808612" cy="1388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000000-0008-0000-0000-000009000000}"/>
              </a:ext>
            </a:extLst>
          </p:cNvPr>
          <p:cNvPicPr>
            <a:picLocks noChangeAspect="1"/>
          </p:cNvPicPr>
          <p:nvPr/>
        </p:nvPicPr>
        <p:blipFill>
          <a:blip r:embed="rId5"/>
          <a:stretch>
            <a:fillRect/>
          </a:stretch>
        </p:blipFill>
        <p:spPr>
          <a:xfrm>
            <a:off x="8646564" y="1100977"/>
            <a:ext cx="1512198" cy="1472665"/>
          </a:xfrm>
          <a:prstGeom prst="rect">
            <a:avLst/>
          </a:prstGeom>
        </p:spPr>
      </p:pic>
    </p:spTree>
    <p:extLst>
      <p:ext uri="{BB962C8B-B14F-4D97-AF65-F5344CB8AC3E}">
        <p14:creationId xmlns:p14="http://schemas.microsoft.com/office/powerpoint/2010/main" val="8470388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799147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197754"/>
            <a:ext cx="7848600" cy="1325563"/>
          </a:xfrm>
        </p:spPr>
        <p:txBody>
          <a:bodyPr>
            <a:normAutofit/>
          </a:bodyPr>
          <a:lstStyle/>
          <a:p>
            <a:pPr algn="ctr"/>
            <a:r>
              <a:rPr lang="en-US" sz="6600" b="1">
                <a:latin typeface="+mn-lt"/>
                <a:ea typeface="Gadugi" panose="020B0502040204020203" pitchFamily="34" charset="0"/>
              </a:rPr>
              <a:t>Presenter</a:t>
            </a:r>
          </a:p>
        </p:txBody>
      </p:sp>
      <p:sp>
        <p:nvSpPr>
          <p:cNvPr id="2" name="Rectangle 1">
            <a:extLst>
              <a:ext uri="{FF2B5EF4-FFF2-40B4-BE49-F238E27FC236}">
                <a16:creationId xmlns:a16="http://schemas.microsoft.com/office/drawing/2014/main" id="{9DCB225D-9491-42E4-9A0D-73B1FFDC204B}"/>
              </a:ext>
            </a:extLst>
          </p:cNvPr>
          <p:cNvSpPr/>
          <p:nvPr/>
        </p:nvSpPr>
        <p:spPr>
          <a:xfrm>
            <a:off x="3809999" y="4330075"/>
            <a:ext cx="4572000" cy="1938992"/>
          </a:xfrm>
          <a:prstGeom prst="rect">
            <a:avLst/>
          </a:prstGeom>
        </p:spPr>
        <p:txBody>
          <a:bodyPr>
            <a:spAutoFit/>
          </a:bodyPr>
          <a:lstStyle/>
          <a:p>
            <a:pPr algn="ctr"/>
            <a:r>
              <a:rPr lang="en-US" sz="2400" b="1"/>
              <a:t>Giorgia Gon</a:t>
            </a:r>
          </a:p>
          <a:p>
            <a:pPr algn="ctr"/>
            <a:r>
              <a:rPr lang="en-US" sz="2400"/>
              <a:t>Assistant Professor, Department of Infectious Disease Epidemiology, </a:t>
            </a:r>
          </a:p>
          <a:p>
            <a:pPr algn="ctr"/>
            <a:r>
              <a:rPr lang="en-US" sz="2400"/>
              <a:t>London School of Hygiene and Tropical Medicine</a:t>
            </a:r>
          </a:p>
        </p:txBody>
      </p:sp>
      <p:pic>
        <p:nvPicPr>
          <p:cNvPr id="3" name="Picture 2">
            <a:extLst>
              <a:ext uri="{FF2B5EF4-FFF2-40B4-BE49-F238E27FC236}">
                <a16:creationId xmlns:a16="http://schemas.microsoft.com/office/drawing/2014/main" id="{57BD4A2D-6FC9-49E2-9F30-CF5602B1F35C}"/>
              </a:ext>
            </a:extLst>
          </p:cNvPr>
          <p:cNvPicPr>
            <a:picLocks noChangeAspect="1"/>
          </p:cNvPicPr>
          <p:nvPr/>
        </p:nvPicPr>
        <p:blipFill rotWithShape="1">
          <a:blip r:embed="rId3"/>
          <a:srcRect l="19788" t="4321" r="4284" b="11537"/>
          <a:stretch/>
        </p:blipFill>
        <p:spPr>
          <a:xfrm>
            <a:off x="4797231" y="1326584"/>
            <a:ext cx="2597537" cy="2844157"/>
          </a:xfrm>
          <a:prstGeom prst="rect">
            <a:avLst/>
          </a:prstGeom>
        </p:spPr>
      </p:pic>
    </p:spTree>
    <p:extLst>
      <p:ext uri="{BB962C8B-B14F-4D97-AF65-F5344CB8AC3E}">
        <p14:creationId xmlns:p14="http://schemas.microsoft.com/office/powerpoint/2010/main" val="763941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391466"/>
            <a:ext cx="10512425" cy="1325563"/>
          </a:xfrm>
        </p:spPr>
        <p:txBody>
          <a:bodyPr/>
          <a:lstStyle/>
          <a:p>
            <a:r>
              <a:rPr lang="en-GB" b="1"/>
              <a:t>Hand recontamination – the missing piece in hand hygiene</a:t>
            </a:r>
            <a:br>
              <a:rPr lang="en-GB" b="1"/>
            </a:br>
            <a:r>
              <a:rPr lang="en-GB" sz="4000"/>
              <a:t>Evidence from labour wards</a:t>
            </a:r>
            <a:endParaRPr lang="en-GB"/>
          </a:p>
        </p:txBody>
      </p:sp>
      <p:sp>
        <p:nvSpPr>
          <p:cNvPr id="4" name="Title Placeholder 1"/>
          <p:cNvSpPr txBox="1">
            <a:spLocks/>
          </p:cNvSpPr>
          <p:nvPr/>
        </p:nvSpPr>
        <p:spPr>
          <a:xfrm>
            <a:off x="839788" y="4462872"/>
            <a:ext cx="10512425" cy="943221"/>
          </a:xfrm>
          <a:prstGeom prst="rect">
            <a:avLst/>
          </a:prstGeom>
        </p:spPr>
        <p:txBody>
          <a:bodyPr vert="horz" lIns="68598" tIns="34299" rIns="68598" bIns="34299" rtlCol="0" anchor="ctr">
            <a:normAutofit/>
          </a:bodyPr>
          <a:lstStyle>
            <a:lvl1pPr algn="ctr" defTabSz="457200" rtl="0" eaLnBrk="1" latinLnBrk="0" hangingPunct="1">
              <a:spcBef>
                <a:spcPct val="0"/>
              </a:spcBef>
              <a:buNone/>
              <a:defRPr sz="4400" kern="1200" baseline="0">
                <a:solidFill>
                  <a:schemeClr val="bg2"/>
                </a:solidFill>
                <a:latin typeface="merriweather" charset="0"/>
                <a:ea typeface="+mj-ea"/>
                <a:cs typeface="+mj-cs"/>
              </a:defRPr>
            </a:lvl1pPr>
          </a:lstStyle>
          <a:p>
            <a:r>
              <a:rPr lang="en-US" sz="2800" err="1">
                <a:solidFill>
                  <a:srgbClr val="004550"/>
                </a:solidFill>
                <a:latin typeface="Corbel" panose="020B0503020204020204"/>
                <a:cs typeface="Arial" panose="020B0604020202020204" pitchFamily="34" charset="0"/>
              </a:rPr>
              <a:t>Giorgia</a:t>
            </a:r>
            <a:r>
              <a:rPr lang="en-US" sz="2800">
                <a:solidFill>
                  <a:srgbClr val="004550"/>
                </a:solidFill>
                <a:latin typeface="Corbel" panose="020B0503020204020204"/>
                <a:cs typeface="Arial" panose="020B0604020202020204" pitchFamily="34" charset="0"/>
              </a:rPr>
              <a:t> Gon</a:t>
            </a:r>
          </a:p>
        </p:txBody>
      </p:sp>
    </p:spTree>
    <p:extLst>
      <p:ext uri="{BB962C8B-B14F-4D97-AF65-F5344CB8AC3E}">
        <p14:creationId xmlns:p14="http://schemas.microsoft.com/office/powerpoint/2010/main" val="287911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8BDBE-5A52-A24E-97BB-32E5DECC7E07}"/>
              </a:ext>
            </a:extLst>
          </p:cNvPr>
          <p:cNvPicPr>
            <a:picLocks noChangeAspect="1"/>
          </p:cNvPicPr>
          <p:nvPr/>
        </p:nvPicPr>
        <p:blipFill>
          <a:blip r:embed="rId2"/>
          <a:stretch>
            <a:fillRect/>
          </a:stretch>
        </p:blipFill>
        <p:spPr>
          <a:xfrm>
            <a:off x="2630262" y="0"/>
            <a:ext cx="6931479" cy="6858000"/>
          </a:xfrm>
          <a:prstGeom prst="rect">
            <a:avLst/>
          </a:prstGeom>
        </p:spPr>
      </p:pic>
    </p:spTree>
    <p:extLst>
      <p:ext uri="{BB962C8B-B14F-4D97-AF65-F5344CB8AC3E}">
        <p14:creationId xmlns:p14="http://schemas.microsoft.com/office/powerpoint/2010/main" val="1197164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97CA-BC78-4A43-99A8-726D1E7320CD}"/>
              </a:ext>
            </a:extLst>
          </p:cNvPr>
          <p:cNvSpPr>
            <a:spLocks noGrp="1"/>
          </p:cNvSpPr>
          <p:nvPr>
            <p:ph type="title"/>
          </p:nvPr>
        </p:nvSpPr>
        <p:spPr/>
        <p:txBody>
          <a:bodyPr/>
          <a:lstStyle/>
          <a:p>
            <a:r>
              <a:rPr lang="en-GB"/>
              <a:t>Hand hygiene during labour &amp; delivery</a:t>
            </a:r>
          </a:p>
        </p:txBody>
      </p:sp>
      <p:sp>
        <p:nvSpPr>
          <p:cNvPr id="7" name="TextBox 6">
            <a:extLst>
              <a:ext uri="{FF2B5EF4-FFF2-40B4-BE49-F238E27FC236}">
                <a16:creationId xmlns:a16="http://schemas.microsoft.com/office/drawing/2014/main" id="{A97BA452-5FE7-9B45-98E7-44EE2DC0CF96}"/>
              </a:ext>
            </a:extLst>
          </p:cNvPr>
          <p:cNvSpPr txBox="1"/>
          <p:nvPr/>
        </p:nvSpPr>
        <p:spPr>
          <a:xfrm>
            <a:off x="611030" y="1537260"/>
            <a:ext cx="5484971" cy="2862322"/>
          </a:xfrm>
          <a:prstGeom prst="rect">
            <a:avLst/>
          </a:prstGeom>
          <a:noFill/>
        </p:spPr>
        <p:txBody>
          <a:bodyPr wrap="square" rtlCol="0">
            <a:spAutoFit/>
          </a:bodyPr>
          <a:lstStyle/>
          <a:p>
            <a:r>
              <a:rPr lang="en-GB" sz="2000">
                <a:solidFill>
                  <a:srgbClr val="000000"/>
                </a:solidFill>
                <a:latin typeface="Corbel" panose="020B0503020204020204"/>
              </a:rPr>
              <a:t>Systematic review : 24th of April 2018 ; EMBASE, MEDLINE, CINHAL and the WHO regional databases </a:t>
            </a:r>
          </a:p>
          <a:p>
            <a:endParaRPr lang="en-GB" sz="2000">
              <a:solidFill>
                <a:srgbClr val="000000"/>
              </a:solidFill>
              <a:latin typeface="Corbel" panose="020B0503020204020204"/>
            </a:endParaRPr>
          </a:p>
          <a:p>
            <a:r>
              <a:rPr lang="en-GB" sz="2000">
                <a:solidFill>
                  <a:srgbClr val="000000"/>
                </a:solidFill>
                <a:latin typeface="Corbel" panose="020B0503020204020204"/>
              </a:rPr>
              <a:t>Hand hygiene and maternity ward terms , restricted to LMICs</a:t>
            </a:r>
          </a:p>
          <a:p>
            <a:endParaRPr lang="en-GB" sz="2000">
              <a:solidFill>
                <a:srgbClr val="000000"/>
              </a:solidFill>
              <a:latin typeface="Corbel" panose="020B0503020204020204"/>
            </a:endParaRPr>
          </a:p>
          <a:p>
            <a:r>
              <a:rPr lang="en-GB" sz="2000">
                <a:solidFill>
                  <a:srgbClr val="000000"/>
                </a:solidFill>
                <a:latin typeface="Corbel" panose="020B0503020204020204"/>
              </a:rPr>
              <a:t>From 526 titles to </a:t>
            </a:r>
            <a:r>
              <a:rPr lang="en-GB" sz="2000" b="1">
                <a:solidFill>
                  <a:srgbClr val="000000"/>
                </a:solidFill>
                <a:latin typeface="Corbel" panose="020B0503020204020204"/>
              </a:rPr>
              <a:t>9 full texts </a:t>
            </a:r>
            <a:r>
              <a:rPr lang="en-GB" sz="2000">
                <a:solidFill>
                  <a:srgbClr val="000000"/>
                </a:solidFill>
                <a:latin typeface="Corbel" panose="020B0503020204020204"/>
              </a:rPr>
              <a:t>included</a:t>
            </a:r>
          </a:p>
          <a:p>
            <a:endParaRPr lang="en-GB" sz="2000">
              <a:solidFill>
                <a:srgbClr val="000000"/>
              </a:solidFill>
              <a:latin typeface="Corbel" panose="020B0503020204020204"/>
            </a:endParaRPr>
          </a:p>
        </p:txBody>
      </p:sp>
      <p:pic>
        <p:nvPicPr>
          <p:cNvPr id="11" name="Picture 10" descr="A screenshot of text&#10;&#10;Description automatically generated">
            <a:extLst>
              <a:ext uri="{FF2B5EF4-FFF2-40B4-BE49-F238E27FC236}">
                <a16:creationId xmlns:a16="http://schemas.microsoft.com/office/drawing/2014/main" id="{DD5B6634-7496-8B49-8C35-67908B4819DB}"/>
              </a:ext>
            </a:extLst>
          </p:cNvPr>
          <p:cNvPicPr>
            <a:picLocks noChangeAspect="1"/>
          </p:cNvPicPr>
          <p:nvPr/>
        </p:nvPicPr>
        <p:blipFill>
          <a:blip r:embed="rId2"/>
          <a:stretch>
            <a:fillRect/>
          </a:stretch>
        </p:blipFill>
        <p:spPr>
          <a:xfrm>
            <a:off x="5758923" y="1203408"/>
            <a:ext cx="6262158" cy="5562158"/>
          </a:xfrm>
          <a:prstGeom prst="rect">
            <a:avLst/>
          </a:prstGeom>
        </p:spPr>
      </p:pic>
      <p:sp>
        <p:nvSpPr>
          <p:cNvPr id="12" name="Rectangle 11">
            <a:extLst>
              <a:ext uri="{FF2B5EF4-FFF2-40B4-BE49-F238E27FC236}">
                <a16:creationId xmlns:a16="http://schemas.microsoft.com/office/drawing/2014/main" id="{D6DC78DC-B508-CB4A-9A7B-382CEC99B0E4}"/>
              </a:ext>
            </a:extLst>
          </p:cNvPr>
          <p:cNvSpPr/>
          <p:nvPr/>
        </p:nvSpPr>
        <p:spPr>
          <a:xfrm>
            <a:off x="5549648" y="3420534"/>
            <a:ext cx="6471430" cy="319431"/>
          </a:xfrm>
          <a:prstGeom prst="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
        <p:nvSpPr>
          <p:cNvPr id="13" name="Rectangle 12">
            <a:extLst>
              <a:ext uri="{FF2B5EF4-FFF2-40B4-BE49-F238E27FC236}">
                <a16:creationId xmlns:a16="http://schemas.microsoft.com/office/drawing/2014/main" id="{AABC712E-1C2C-BD40-9AF3-A9AE6D051CB2}"/>
              </a:ext>
            </a:extLst>
          </p:cNvPr>
          <p:cNvSpPr/>
          <p:nvPr/>
        </p:nvSpPr>
        <p:spPr>
          <a:xfrm>
            <a:off x="5549648" y="4193913"/>
            <a:ext cx="6471430" cy="669134"/>
          </a:xfrm>
          <a:prstGeom prst="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
        <p:nvSpPr>
          <p:cNvPr id="8" name="Rectangle 7">
            <a:extLst>
              <a:ext uri="{FF2B5EF4-FFF2-40B4-BE49-F238E27FC236}">
                <a16:creationId xmlns:a16="http://schemas.microsoft.com/office/drawing/2014/main" id="{31035FB2-6B76-6240-82AF-65EC8F45E41B}"/>
              </a:ext>
            </a:extLst>
          </p:cNvPr>
          <p:cNvSpPr/>
          <p:nvPr/>
        </p:nvSpPr>
        <p:spPr>
          <a:xfrm>
            <a:off x="5549650" y="2873513"/>
            <a:ext cx="6471431" cy="319431"/>
          </a:xfrm>
          <a:prstGeom prst="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Tree>
    <p:extLst>
      <p:ext uri="{BB962C8B-B14F-4D97-AF65-F5344CB8AC3E}">
        <p14:creationId xmlns:p14="http://schemas.microsoft.com/office/powerpoint/2010/main" val="30185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E486-81B6-CC47-89DA-ED70445560E9}"/>
              </a:ext>
            </a:extLst>
          </p:cNvPr>
          <p:cNvSpPr>
            <a:spLocks noGrp="1"/>
          </p:cNvSpPr>
          <p:nvPr>
            <p:ph type="title"/>
          </p:nvPr>
        </p:nvSpPr>
        <p:spPr/>
        <p:txBody>
          <a:bodyPr/>
          <a:lstStyle/>
          <a:p>
            <a:r>
              <a:rPr lang="en-GB"/>
              <a:t>Current measurement tools &amp; challenges</a:t>
            </a:r>
          </a:p>
        </p:txBody>
      </p:sp>
      <p:sp>
        <p:nvSpPr>
          <p:cNvPr id="6" name="Rectangle 5">
            <a:extLst>
              <a:ext uri="{FF2B5EF4-FFF2-40B4-BE49-F238E27FC236}">
                <a16:creationId xmlns:a16="http://schemas.microsoft.com/office/drawing/2014/main" id="{6988D7F9-AF5B-A640-B28D-537E0CF0DC3F}"/>
              </a:ext>
            </a:extLst>
          </p:cNvPr>
          <p:cNvSpPr/>
          <p:nvPr/>
        </p:nvSpPr>
        <p:spPr>
          <a:xfrm>
            <a:off x="592587" y="1657014"/>
            <a:ext cx="11006826" cy="3046988"/>
          </a:xfrm>
          <a:prstGeom prst="rect">
            <a:avLst/>
          </a:prstGeom>
        </p:spPr>
        <p:txBody>
          <a:bodyPr wrap="square">
            <a:spAutoFit/>
          </a:bodyPr>
          <a:lstStyle/>
          <a:p>
            <a:pPr marL="342900" indent="-342900">
              <a:buFontTx/>
              <a:buAutoNum type="alphaLcParenR"/>
            </a:pPr>
            <a:r>
              <a:rPr lang="en-GB" sz="2400">
                <a:solidFill>
                  <a:srgbClr val="212121"/>
                </a:solidFill>
                <a:latin typeface="Corbel" panose="020B0503020204020204"/>
              </a:rPr>
              <a:t>What is the sampling strategy for observation and facilities visits  </a:t>
            </a:r>
          </a:p>
          <a:p>
            <a:pPr marL="342900" indent="-342900">
              <a:buFontTx/>
              <a:buAutoNum type="alphaLcParenR"/>
            </a:pPr>
            <a:r>
              <a:rPr lang="en-GB" sz="2400">
                <a:solidFill>
                  <a:srgbClr val="212121"/>
                </a:solidFill>
                <a:latin typeface="Corbel" panose="020B0503020204020204"/>
              </a:rPr>
              <a:t>Methods for ensuring quality during data collection</a:t>
            </a:r>
            <a:endParaRPr lang="en-GB" sz="2400">
              <a:solidFill>
                <a:srgbClr val="000000"/>
              </a:solidFill>
              <a:latin typeface="Corbel" panose="020B0503020204020204"/>
            </a:endParaRPr>
          </a:p>
          <a:p>
            <a:pPr marL="342900" indent="-342900">
              <a:buFontTx/>
              <a:buAutoNum type="alphaLcParenR"/>
            </a:pPr>
            <a:r>
              <a:rPr lang="en-GB" sz="2400">
                <a:solidFill>
                  <a:srgbClr val="212121"/>
                </a:solidFill>
                <a:latin typeface="Corbel" panose="020B0503020204020204"/>
              </a:rPr>
              <a:t>The inter-observer agreement </a:t>
            </a:r>
          </a:p>
          <a:p>
            <a:pPr marL="342900" indent="-342900">
              <a:buFontTx/>
              <a:buAutoNum type="alphaLcParenR"/>
            </a:pPr>
            <a:r>
              <a:rPr lang="en-GB" sz="2400">
                <a:solidFill>
                  <a:srgbClr val="212121"/>
                </a:solidFill>
                <a:latin typeface="Corbel" panose="020B0503020204020204"/>
              </a:rPr>
              <a:t>The definition of hand hygiene</a:t>
            </a:r>
          </a:p>
          <a:p>
            <a:pPr marL="342900" indent="-342900">
              <a:buFontTx/>
              <a:buAutoNum type="alphaLcParenR"/>
            </a:pPr>
            <a:endParaRPr lang="en-GB" sz="2400">
              <a:solidFill>
                <a:srgbClr val="212121"/>
              </a:solidFill>
              <a:latin typeface="ArialMT"/>
            </a:endParaRPr>
          </a:p>
          <a:p>
            <a:pPr marL="342900" indent="-342900">
              <a:buFontTx/>
              <a:buAutoNum type="alphaLcParenR"/>
            </a:pPr>
            <a:endParaRPr lang="en-GB" sz="2400">
              <a:solidFill>
                <a:srgbClr val="212121"/>
              </a:solidFill>
              <a:latin typeface="ArialMT"/>
            </a:endParaRPr>
          </a:p>
          <a:p>
            <a:pPr marL="342900" indent="-342900">
              <a:buFontTx/>
              <a:buAutoNum type="alphaLcParenR"/>
            </a:pPr>
            <a:endParaRPr lang="en-GB" sz="2400">
              <a:solidFill>
                <a:srgbClr val="212121"/>
              </a:solidFill>
              <a:latin typeface="ArialMT"/>
            </a:endParaRPr>
          </a:p>
          <a:p>
            <a:endParaRPr lang="en-GB" sz="2400">
              <a:solidFill>
                <a:srgbClr val="212121"/>
              </a:solidFill>
              <a:latin typeface="ArialMT"/>
            </a:endParaRPr>
          </a:p>
        </p:txBody>
      </p:sp>
      <p:grpSp>
        <p:nvGrpSpPr>
          <p:cNvPr id="4" name="Group 3">
            <a:extLst>
              <a:ext uri="{FF2B5EF4-FFF2-40B4-BE49-F238E27FC236}">
                <a16:creationId xmlns:a16="http://schemas.microsoft.com/office/drawing/2014/main" id="{B8E22D1F-33D8-CE40-8114-3DC08148F7DD}"/>
              </a:ext>
            </a:extLst>
          </p:cNvPr>
          <p:cNvGrpSpPr/>
          <p:nvPr/>
        </p:nvGrpSpPr>
        <p:grpSpPr>
          <a:xfrm>
            <a:off x="9793843" y="1657014"/>
            <a:ext cx="1390124" cy="4339014"/>
            <a:chOff x="9792255" y="1657014"/>
            <a:chExt cx="1390124" cy="4339014"/>
          </a:xfrm>
        </p:grpSpPr>
        <p:pic>
          <p:nvPicPr>
            <p:cNvPr id="5" name="Picture 4">
              <a:extLst>
                <a:ext uri="{FF2B5EF4-FFF2-40B4-BE49-F238E27FC236}">
                  <a16:creationId xmlns:a16="http://schemas.microsoft.com/office/drawing/2014/main" id="{EA3B155E-0D54-A14B-990E-EBF7E10F2A17}"/>
                </a:ext>
              </a:extLst>
            </p:cNvPr>
            <p:cNvPicPr>
              <a:picLocks noChangeAspect="1"/>
            </p:cNvPicPr>
            <p:nvPr/>
          </p:nvPicPr>
          <p:blipFill>
            <a:blip r:embed="rId3"/>
            <a:stretch>
              <a:fillRect/>
            </a:stretch>
          </p:blipFill>
          <p:spPr>
            <a:xfrm>
              <a:off x="9792255" y="1657014"/>
              <a:ext cx="1265211" cy="3969682"/>
            </a:xfrm>
            <a:prstGeom prst="rect">
              <a:avLst/>
            </a:prstGeom>
          </p:spPr>
        </p:pic>
        <p:sp>
          <p:nvSpPr>
            <p:cNvPr id="3" name="TextBox 2">
              <a:extLst>
                <a:ext uri="{FF2B5EF4-FFF2-40B4-BE49-F238E27FC236}">
                  <a16:creationId xmlns:a16="http://schemas.microsoft.com/office/drawing/2014/main" id="{CA1EB795-591A-1D4C-BDCC-847CA6572D39}"/>
                </a:ext>
              </a:extLst>
            </p:cNvPr>
            <p:cNvSpPr txBox="1"/>
            <p:nvPr/>
          </p:nvSpPr>
          <p:spPr>
            <a:xfrm>
              <a:off x="9792255" y="5626696"/>
              <a:ext cx="1390124" cy="369332"/>
            </a:xfrm>
            <a:prstGeom prst="rect">
              <a:avLst/>
            </a:prstGeom>
            <a:noFill/>
          </p:spPr>
          <p:txBody>
            <a:bodyPr wrap="none" rtlCol="0">
              <a:spAutoFit/>
            </a:bodyPr>
            <a:lstStyle/>
            <a:p>
              <a:r>
                <a:rPr lang="en-GB" i="1">
                  <a:solidFill>
                    <a:srgbClr val="000000"/>
                  </a:solidFill>
                  <a:latin typeface="Corbel" panose="020B0503020204020204"/>
                </a:rPr>
                <a:t>Patient zone</a:t>
              </a:r>
            </a:p>
          </p:txBody>
        </p:sp>
      </p:grpSp>
    </p:spTree>
    <p:extLst>
      <p:ext uri="{BB962C8B-B14F-4D97-AF65-F5344CB8AC3E}">
        <p14:creationId xmlns:p14="http://schemas.microsoft.com/office/powerpoint/2010/main" val="369822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5FD94EC-C6B4-4348-92D9-E9BA447B0DE4}"/>
              </a:ext>
            </a:extLst>
          </p:cNvPr>
          <p:cNvSpPr>
            <a:spLocks noGrp="1"/>
          </p:cNvSpPr>
          <p:nvPr>
            <p:ph type="subTitle" idx="1"/>
          </p:nvPr>
        </p:nvSpPr>
        <p:spPr>
          <a:xfrm>
            <a:off x="259307" y="5736205"/>
            <a:ext cx="11642415" cy="1121795"/>
          </a:xfrm>
          <a:solidFill>
            <a:srgbClr val="00B0F0"/>
          </a:solidFill>
        </p:spPr>
        <p:txBody>
          <a:bodyPr/>
          <a:lstStyle/>
          <a:p>
            <a:endParaRPr lang="en-US"/>
          </a:p>
          <a:p>
            <a:endParaRPr lang="en-US"/>
          </a:p>
        </p:txBody>
      </p:sp>
      <p:sp>
        <p:nvSpPr>
          <p:cNvPr id="14" name="Picture Placeholder 13">
            <a:extLst>
              <a:ext uri="{FF2B5EF4-FFF2-40B4-BE49-F238E27FC236}">
                <a16:creationId xmlns:a16="http://schemas.microsoft.com/office/drawing/2014/main" id="{C6C0E466-AA65-CC4B-A222-F792A870F797}"/>
              </a:ext>
            </a:extLst>
          </p:cNvPr>
          <p:cNvSpPr>
            <a:spLocks noGrp="1" noChangeAspect="1"/>
          </p:cNvSpPr>
          <p:nvPr>
            <p:ph type="pic" sz="quarter" idx="22"/>
          </p:nvPr>
        </p:nvSpPr>
        <p:spPr>
          <a:xfrm>
            <a:off x="9065335" y="99805"/>
            <a:ext cx="2981370" cy="1045261"/>
          </a:xfrm>
        </p:spPr>
      </p:sp>
      <p:sp>
        <p:nvSpPr>
          <p:cNvPr id="4" name="Slide Number Placeholder 3">
            <a:extLst>
              <a:ext uri="{FF2B5EF4-FFF2-40B4-BE49-F238E27FC236}">
                <a16:creationId xmlns:a16="http://schemas.microsoft.com/office/drawing/2014/main" id="{8C940702-2847-0F41-9564-C75D42D38307}"/>
              </a:ext>
            </a:extLst>
          </p:cNvPr>
          <p:cNvSpPr>
            <a:spLocks noGrp="1"/>
          </p:cNvSpPr>
          <p:nvPr>
            <p:ph type="sldNum" sz="quarter" idx="4294967295"/>
          </p:nvPr>
        </p:nvSpPr>
        <p:spPr>
          <a:xfrm>
            <a:off x="11901722" y="7641124"/>
            <a:ext cx="289967" cy="239172"/>
          </a:xfrm>
        </p:spPr>
        <p:txBody>
          <a:bodyPr/>
          <a:lstStyle/>
          <a:p>
            <a:pPr defTabSz="1218965"/>
            <a:fld id="{A74CE0EA-F3B5-4684-BA10-C594598FDB9C}" type="slidenum">
              <a:rPr lang="en-GB">
                <a:solidFill>
                  <a:prstClr val="black"/>
                </a:solidFill>
                <a:latin typeface="Arial"/>
              </a:rPr>
              <a:pPr defTabSz="1218965"/>
              <a:t>5</a:t>
            </a:fld>
            <a:endParaRPr lang="en-GB">
              <a:solidFill>
                <a:prstClr val="black"/>
              </a:solidFill>
              <a:latin typeface="Arial"/>
            </a:endParaRPr>
          </a:p>
        </p:txBody>
      </p:sp>
      <p:pic>
        <p:nvPicPr>
          <p:cNvPr id="17" name="Picture 16">
            <a:extLst>
              <a:ext uri="{FF2B5EF4-FFF2-40B4-BE49-F238E27FC236}">
                <a16:creationId xmlns:a16="http://schemas.microsoft.com/office/drawing/2014/main" id="{1C003751-9F9E-1D43-B77E-75A9F9D704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992" y="146182"/>
            <a:ext cx="2739591" cy="811994"/>
          </a:xfrm>
          <a:prstGeom prst="rect">
            <a:avLst/>
          </a:prstGeom>
        </p:spPr>
      </p:pic>
      <p:pic>
        <p:nvPicPr>
          <p:cNvPr id="10" name="Picture 9">
            <a:extLst>
              <a:ext uri="{FF2B5EF4-FFF2-40B4-BE49-F238E27FC236}">
                <a16:creationId xmlns:a16="http://schemas.microsoft.com/office/drawing/2014/main" id="{BB277DEA-7493-4E60-9748-7567E49A63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9307" y="2201151"/>
            <a:ext cx="11642415" cy="3338448"/>
          </a:xfrm>
          <a:prstGeom prst="rect">
            <a:avLst/>
          </a:prstGeom>
        </p:spPr>
      </p:pic>
      <p:sp>
        <p:nvSpPr>
          <p:cNvPr id="2" name="TextBox 1">
            <a:extLst>
              <a:ext uri="{FF2B5EF4-FFF2-40B4-BE49-F238E27FC236}">
                <a16:creationId xmlns:a16="http://schemas.microsoft.com/office/drawing/2014/main" id="{00080F10-8E63-5E40-AE0B-B3658438CD94}"/>
              </a:ext>
            </a:extLst>
          </p:cNvPr>
          <p:cNvSpPr txBox="1"/>
          <p:nvPr/>
        </p:nvSpPr>
        <p:spPr>
          <a:xfrm>
            <a:off x="162993" y="922641"/>
            <a:ext cx="12191361" cy="1320361"/>
          </a:xfrm>
          <a:prstGeom prst="rect">
            <a:avLst/>
          </a:prstGeom>
          <a:noFill/>
        </p:spPr>
        <p:txBody>
          <a:bodyPr wrap="square" rtlCol="0">
            <a:spAutoFit/>
          </a:bodyPr>
          <a:lstStyle/>
          <a:p>
            <a:pPr defTabSz="1218965"/>
            <a:r>
              <a:rPr lang="en-US" sz="3990" b="1" dirty="0">
                <a:solidFill>
                  <a:srgbClr val="183C5C">
                    <a:lumMod val="75000"/>
                  </a:srgbClr>
                </a:solidFill>
                <a:latin typeface="Arial"/>
              </a:rPr>
              <a:t>The need for hand hygiene in health care facilities</a:t>
            </a:r>
            <a:endParaRPr lang="en-US" sz="3990" b="1" dirty="0">
              <a:solidFill>
                <a:prstClr val="black">
                  <a:lumMod val="65000"/>
                  <a:lumOff val="35000"/>
                </a:prstClr>
              </a:solidFill>
              <a:latin typeface="Arial"/>
            </a:endParaRPr>
          </a:p>
        </p:txBody>
      </p:sp>
      <p:sp>
        <p:nvSpPr>
          <p:cNvPr id="6" name="Text Placeholder 5">
            <a:extLst>
              <a:ext uri="{FF2B5EF4-FFF2-40B4-BE49-F238E27FC236}">
                <a16:creationId xmlns:a16="http://schemas.microsoft.com/office/drawing/2014/main" id="{E933C8C2-44E1-417B-BFBB-2728C9FBBBBA}"/>
              </a:ext>
            </a:extLst>
          </p:cNvPr>
          <p:cNvSpPr>
            <a:spLocks noGrp="1"/>
          </p:cNvSpPr>
          <p:nvPr>
            <p:ph type="body" sz="quarter" idx="15"/>
          </p:nvPr>
        </p:nvSpPr>
        <p:spPr>
          <a:xfrm>
            <a:off x="475222" y="5790423"/>
            <a:ext cx="11210583" cy="1013357"/>
          </a:xfrm>
        </p:spPr>
        <p:txBody>
          <a:bodyPr/>
          <a:lstStyle/>
          <a:p>
            <a:pPr>
              <a:lnSpc>
                <a:spcPct val="100000"/>
              </a:lnSpc>
              <a:spcBef>
                <a:spcPts val="0"/>
              </a:spcBef>
              <a:spcAft>
                <a:spcPts val="0"/>
              </a:spcAft>
            </a:pPr>
            <a:r>
              <a:rPr lang="en-US" sz="2177">
                <a:latin typeface="+mn-lt"/>
              </a:rPr>
              <a:t>Claire Kilpatrick &amp; Julie </a:t>
            </a:r>
            <a:r>
              <a:rPr lang="en-US" sz="2177" err="1">
                <a:latin typeface="+mn-lt"/>
              </a:rPr>
              <a:t>Storr</a:t>
            </a:r>
            <a:endParaRPr lang="en-US" sz="2177">
              <a:latin typeface="+mn-lt"/>
            </a:endParaRPr>
          </a:p>
          <a:p>
            <a:pPr>
              <a:lnSpc>
                <a:spcPct val="100000"/>
              </a:lnSpc>
              <a:spcBef>
                <a:spcPts val="0"/>
              </a:spcBef>
              <a:spcAft>
                <a:spcPts val="0"/>
              </a:spcAft>
            </a:pPr>
            <a:r>
              <a:rPr lang="en-US" sz="2177">
                <a:latin typeface="+mn-lt"/>
              </a:rPr>
              <a:t>Consultants to WHO</a:t>
            </a:r>
          </a:p>
          <a:p>
            <a:pPr>
              <a:lnSpc>
                <a:spcPct val="100000"/>
              </a:lnSpc>
              <a:spcBef>
                <a:spcPts val="0"/>
              </a:spcBef>
              <a:spcAft>
                <a:spcPts val="0"/>
              </a:spcAft>
            </a:pPr>
            <a:r>
              <a:rPr lang="en-US" sz="2177">
                <a:latin typeface="+mn-lt"/>
              </a:rPr>
              <a:t>7 May 2020</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7598" y="-24047"/>
            <a:ext cx="2981370" cy="997012"/>
          </a:xfrm>
          <a:prstGeom prst="rect">
            <a:avLst/>
          </a:prstGeom>
        </p:spPr>
      </p:pic>
    </p:spTree>
    <p:extLst>
      <p:ext uri="{BB962C8B-B14F-4D97-AF65-F5344CB8AC3E}">
        <p14:creationId xmlns:p14="http://schemas.microsoft.com/office/powerpoint/2010/main" val="361185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EF48-8BE4-C945-B92C-413B2E8378AE}"/>
              </a:ext>
            </a:extLst>
          </p:cNvPr>
          <p:cNvSpPr>
            <a:spLocks noGrp="1"/>
          </p:cNvSpPr>
          <p:nvPr>
            <p:ph type="title"/>
          </p:nvPr>
        </p:nvSpPr>
        <p:spPr/>
        <p:txBody>
          <a:bodyPr/>
          <a:lstStyle/>
          <a:p>
            <a:r>
              <a:rPr lang="en-GB"/>
              <a:t>Time-and-motion study</a:t>
            </a:r>
          </a:p>
        </p:txBody>
      </p:sp>
      <p:pic>
        <p:nvPicPr>
          <p:cNvPr id="5" name="Picture 4">
            <a:extLst>
              <a:ext uri="{FF2B5EF4-FFF2-40B4-BE49-F238E27FC236}">
                <a16:creationId xmlns:a16="http://schemas.microsoft.com/office/drawing/2014/main" id="{94E214F6-BC71-FD40-A122-4B0F7C0810B7}"/>
              </a:ext>
            </a:extLst>
          </p:cNvPr>
          <p:cNvPicPr>
            <a:picLocks noChangeAspect="1"/>
          </p:cNvPicPr>
          <p:nvPr/>
        </p:nvPicPr>
        <p:blipFill rotWithShape="1">
          <a:blip r:embed="rId3"/>
          <a:srcRect r="327" b="42905"/>
          <a:stretch/>
        </p:blipFill>
        <p:spPr>
          <a:xfrm>
            <a:off x="1513682" y="1778132"/>
            <a:ext cx="9167812" cy="5079869"/>
          </a:xfrm>
          <a:prstGeom prst="rect">
            <a:avLst/>
          </a:prstGeom>
        </p:spPr>
      </p:pic>
      <p:sp>
        <p:nvSpPr>
          <p:cNvPr id="3" name="TextBox 2">
            <a:extLst>
              <a:ext uri="{FF2B5EF4-FFF2-40B4-BE49-F238E27FC236}">
                <a16:creationId xmlns:a16="http://schemas.microsoft.com/office/drawing/2014/main" id="{6DB3F41B-9767-C844-B49A-A7B936238A87}"/>
              </a:ext>
            </a:extLst>
          </p:cNvPr>
          <p:cNvSpPr txBox="1"/>
          <p:nvPr/>
        </p:nvSpPr>
        <p:spPr>
          <a:xfrm>
            <a:off x="9362359" y="6488668"/>
            <a:ext cx="1459054" cy="369332"/>
          </a:xfrm>
          <a:prstGeom prst="rect">
            <a:avLst/>
          </a:prstGeom>
          <a:noFill/>
        </p:spPr>
        <p:txBody>
          <a:bodyPr wrap="none" rtlCol="0">
            <a:spAutoFit/>
          </a:bodyPr>
          <a:lstStyle/>
          <a:p>
            <a:r>
              <a:rPr lang="en-GB" i="1">
                <a:solidFill>
                  <a:srgbClr val="000000"/>
                </a:solidFill>
                <a:latin typeface="Corbel" panose="020B0503020204020204"/>
              </a:rPr>
              <a:t>Getty images</a:t>
            </a:r>
          </a:p>
        </p:txBody>
      </p:sp>
    </p:spTree>
    <p:extLst>
      <p:ext uri="{BB962C8B-B14F-4D97-AF65-F5344CB8AC3E}">
        <p14:creationId xmlns:p14="http://schemas.microsoft.com/office/powerpoint/2010/main" val="2363814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EF48-8BE4-C945-B92C-413B2E8378AE}"/>
              </a:ext>
            </a:extLst>
          </p:cNvPr>
          <p:cNvSpPr>
            <a:spLocks noGrp="1"/>
          </p:cNvSpPr>
          <p:nvPr>
            <p:ph type="title"/>
          </p:nvPr>
        </p:nvSpPr>
        <p:spPr/>
        <p:txBody>
          <a:bodyPr/>
          <a:lstStyle/>
          <a:p>
            <a:r>
              <a:rPr lang="en-GB"/>
              <a:t>Time-and-motion study: interface</a:t>
            </a:r>
          </a:p>
        </p:txBody>
      </p:sp>
      <p:pic>
        <p:nvPicPr>
          <p:cNvPr id="4" name="Picture 3">
            <a:extLst>
              <a:ext uri="{FF2B5EF4-FFF2-40B4-BE49-F238E27FC236}">
                <a16:creationId xmlns:a16="http://schemas.microsoft.com/office/drawing/2014/main" id="{A8B5A786-45A9-2D47-A9A0-783D06FD18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991" y="1088840"/>
            <a:ext cx="6740980" cy="5392784"/>
          </a:xfrm>
          <a:prstGeom prst="rect">
            <a:avLst/>
          </a:prstGeom>
        </p:spPr>
      </p:pic>
      <p:sp>
        <p:nvSpPr>
          <p:cNvPr id="3" name="TextBox 2">
            <a:extLst>
              <a:ext uri="{FF2B5EF4-FFF2-40B4-BE49-F238E27FC236}">
                <a16:creationId xmlns:a16="http://schemas.microsoft.com/office/drawing/2014/main" id="{70D1FBC2-5B59-444A-9CF3-50DA87DB3F02}"/>
              </a:ext>
            </a:extLst>
          </p:cNvPr>
          <p:cNvSpPr txBox="1"/>
          <p:nvPr/>
        </p:nvSpPr>
        <p:spPr>
          <a:xfrm>
            <a:off x="4854901" y="6481625"/>
            <a:ext cx="2212465" cy="461665"/>
          </a:xfrm>
          <a:prstGeom prst="rect">
            <a:avLst/>
          </a:prstGeom>
          <a:noFill/>
        </p:spPr>
        <p:txBody>
          <a:bodyPr wrap="none" rtlCol="0">
            <a:spAutoFit/>
          </a:bodyPr>
          <a:lstStyle/>
          <a:p>
            <a:r>
              <a:rPr lang="en-GB" sz="2400" b="1">
                <a:solidFill>
                  <a:srgbClr val="000000"/>
                </a:solidFill>
                <a:latin typeface="Corbel" panose="020B0503020204020204"/>
              </a:rPr>
              <a:t>Concealment…</a:t>
            </a:r>
          </a:p>
        </p:txBody>
      </p:sp>
    </p:spTree>
    <p:extLst>
      <p:ext uri="{BB962C8B-B14F-4D97-AF65-F5344CB8AC3E}">
        <p14:creationId xmlns:p14="http://schemas.microsoft.com/office/powerpoint/2010/main" val="33107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EF48-8BE4-C945-B92C-413B2E8378AE}"/>
              </a:ext>
            </a:extLst>
          </p:cNvPr>
          <p:cNvSpPr>
            <a:spLocks noGrp="1"/>
          </p:cNvSpPr>
          <p:nvPr>
            <p:ph type="title"/>
          </p:nvPr>
        </p:nvSpPr>
        <p:spPr/>
        <p:txBody>
          <a:bodyPr>
            <a:normAutofit/>
          </a:bodyPr>
          <a:lstStyle/>
          <a:p>
            <a:r>
              <a:rPr lang="en-GB"/>
              <a:t>Sampling visits and attendants</a:t>
            </a:r>
          </a:p>
        </p:txBody>
      </p:sp>
      <p:sp>
        <p:nvSpPr>
          <p:cNvPr id="5" name="Content Placeholder 3">
            <a:extLst>
              <a:ext uri="{FF2B5EF4-FFF2-40B4-BE49-F238E27FC236}">
                <a16:creationId xmlns:a16="http://schemas.microsoft.com/office/drawing/2014/main" id="{39D58F72-2DD8-F047-BE00-12EAC9ED712D}"/>
              </a:ext>
            </a:extLst>
          </p:cNvPr>
          <p:cNvSpPr>
            <a:spLocks noGrp="1"/>
          </p:cNvSpPr>
          <p:nvPr>
            <p:ph idx="1"/>
          </p:nvPr>
        </p:nvSpPr>
        <p:spPr>
          <a:xfrm>
            <a:off x="611029" y="1477818"/>
            <a:ext cx="10969943" cy="4821382"/>
          </a:xfrm>
        </p:spPr>
        <p:txBody>
          <a:bodyPr/>
          <a:lstStyle/>
          <a:p>
            <a:r>
              <a:rPr lang="en-GB"/>
              <a:t>10 high-volume facilities across </a:t>
            </a:r>
            <a:r>
              <a:rPr lang="en-GB" err="1"/>
              <a:t>Unguja</a:t>
            </a:r>
            <a:r>
              <a:rPr lang="en-GB"/>
              <a:t> and Pemba islands, Tanzania </a:t>
            </a:r>
          </a:p>
          <a:p>
            <a:r>
              <a:rPr lang="en-GB"/>
              <a:t>Hospital visits : 24h, for 6 consecutive days</a:t>
            </a:r>
          </a:p>
          <a:p>
            <a:endParaRPr lang="en-GB"/>
          </a:p>
          <a:p>
            <a:r>
              <a:rPr lang="en-GB"/>
              <a:t>Observers: nurse-midwives working in managerial roles </a:t>
            </a:r>
          </a:p>
          <a:p>
            <a:r>
              <a:rPr lang="en-GB"/>
              <a:t>Observers continuously present across entire shit</a:t>
            </a:r>
          </a:p>
          <a:p>
            <a:r>
              <a:rPr lang="en-GB"/>
              <a:t>Observer-attendant pairs assigned to ensure habituation</a:t>
            </a:r>
          </a:p>
          <a:p>
            <a:r>
              <a:rPr lang="en-GB"/>
              <a:t>Inter-observer agreement - kappa statistic: 0.93, 0.90, 0.73; compliance did not vary by observer</a:t>
            </a:r>
          </a:p>
          <a:p>
            <a:endParaRPr lang="en-GB"/>
          </a:p>
          <a:p>
            <a:r>
              <a:rPr lang="en-GB"/>
              <a:t>Study participants: all present during observation; all women; 90% formally trained</a:t>
            </a:r>
          </a:p>
          <a:p>
            <a:r>
              <a:rPr lang="en-GB"/>
              <a:t>Focus on those responsible for labour and delivery (using roster, team meeting info)</a:t>
            </a:r>
          </a:p>
          <a:p>
            <a:endParaRPr lang="en-GB"/>
          </a:p>
          <a:p>
            <a:endParaRPr lang="en-GB"/>
          </a:p>
          <a:p>
            <a:endParaRPr lang="en-GB"/>
          </a:p>
        </p:txBody>
      </p:sp>
    </p:spTree>
    <p:extLst>
      <p:ext uri="{BB962C8B-B14F-4D97-AF65-F5344CB8AC3E}">
        <p14:creationId xmlns:p14="http://schemas.microsoft.com/office/powerpoint/2010/main" val="21396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2EFCC-5246-6F4F-805C-CEB4C91C6053}"/>
              </a:ext>
            </a:extLst>
          </p:cNvPr>
          <p:cNvSpPr>
            <a:spLocks noGrp="1"/>
          </p:cNvSpPr>
          <p:nvPr>
            <p:ph type="title"/>
          </p:nvPr>
        </p:nvSpPr>
        <p:spPr/>
        <p:txBody>
          <a:bodyPr>
            <a:normAutofit/>
          </a:bodyPr>
          <a:lstStyle/>
          <a:p>
            <a:r>
              <a:rPr lang="en-GB"/>
              <a:t>Patient-attendant interactions</a:t>
            </a:r>
          </a:p>
        </p:txBody>
      </p:sp>
      <p:pic>
        <p:nvPicPr>
          <p:cNvPr id="6" name="Picture 5" descr="A screenshot of a cell phone&#10;&#10;Description automatically generated">
            <a:extLst>
              <a:ext uri="{FF2B5EF4-FFF2-40B4-BE49-F238E27FC236}">
                <a16:creationId xmlns:a16="http://schemas.microsoft.com/office/drawing/2014/main" id="{CFDF37D3-AF96-D04D-8E78-6C17935C94F1}"/>
              </a:ext>
            </a:extLst>
          </p:cNvPr>
          <p:cNvPicPr>
            <a:picLocks noChangeAspect="1"/>
          </p:cNvPicPr>
          <p:nvPr/>
        </p:nvPicPr>
        <p:blipFill>
          <a:blip r:embed="rId3"/>
          <a:stretch>
            <a:fillRect/>
          </a:stretch>
        </p:blipFill>
        <p:spPr>
          <a:xfrm>
            <a:off x="2225756" y="1427019"/>
            <a:ext cx="7740489" cy="4869667"/>
          </a:xfrm>
          <a:prstGeom prst="rect">
            <a:avLst/>
          </a:prstGeom>
        </p:spPr>
      </p:pic>
    </p:spTree>
    <p:extLst>
      <p:ext uri="{BB962C8B-B14F-4D97-AF65-F5344CB8AC3E}">
        <p14:creationId xmlns:p14="http://schemas.microsoft.com/office/powerpoint/2010/main" val="582763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D40F-9C23-EF49-929B-8F4A804FF28B}"/>
              </a:ext>
            </a:extLst>
          </p:cNvPr>
          <p:cNvSpPr>
            <a:spLocks noGrp="1"/>
          </p:cNvSpPr>
          <p:nvPr>
            <p:ph type="title"/>
          </p:nvPr>
        </p:nvSpPr>
        <p:spPr/>
        <p:txBody>
          <a:bodyPr/>
          <a:lstStyle/>
          <a:p>
            <a:r>
              <a:rPr lang="en-GB"/>
              <a:t>Results: hand hygiene before aseptic procedures</a:t>
            </a:r>
          </a:p>
        </p:txBody>
      </p:sp>
      <p:pic>
        <p:nvPicPr>
          <p:cNvPr id="4" name="Picture 3">
            <a:extLst>
              <a:ext uri="{FF2B5EF4-FFF2-40B4-BE49-F238E27FC236}">
                <a16:creationId xmlns:a16="http://schemas.microsoft.com/office/drawing/2014/main" id="{A8609A8D-FA13-E548-A894-0793820AD18E}"/>
              </a:ext>
            </a:extLst>
          </p:cNvPr>
          <p:cNvPicPr>
            <a:picLocks noChangeAspect="1"/>
          </p:cNvPicPr>
          <p:nvPr/>
        </p:nvPicPr>
        <p:blipFill>
          <a:blip r:embed="rId2"/>
          <a:stretch>
            <a:fillRect/>
          </a:stretch>
        </p:blipFill>
        <p:spPr>
          <a:xfrm>
            <a:off x="1581051" y="1155308"/>
            <a:ext cx="7222742" cy="6893819"/>
          </a:xfrm>
          <a:prstGeom prst="rect">
            <a:avLst/>
          </a:prstGeom>
        </p:spPr>
      </p:pic>
      <p:sp>
        <p:nvSpPr>
          <p:cNvPr id="6" name="TextBox 5">
            <a:extLst>
              <a:ext uri="{FF2B5EF4-FFF2-40B4-BE49-F238E27FC236}">
                <a16:creationId xmlns:a16="http://schemas.microsoft.com/office/drawing/2014/main" id="{EC2F4526-6389-7E4E-BA14-BF110E7951DB}"/>
              </a:ext>
            </a:extLst>
          </p:cNvPr>
          <p:cNvSpPr txBox="1"/>
          <p:nvPr/>
        </p:nvSpPr>
        <p:spPr>
          <a:xfrm>
            <a:off x="204789" y="3429001"/>
            <a:ext cx="2222083" cy="646331"/>
          </a:xfrm>
          <a:prstGeom prst="rect">
            <a:avLst/>
          </a:prstGeom>
          <a:noFill/>
        </p:spPr>
        <p:txBody>
          <a:bodyPr wrap="none" rtlCol="0">
            <a:spAutoFit/>
          </a:bodyPr>
          <a:lstStyle/>
          <a:p>
            <a:r>
              <a:rPr lang="en-GB" b="1">
                <a:solidFill>
                  <a:srgbClr val="000000"/>
                </a:solidFill>
                <a:latin typeface="Corbel" panose="020B0503020204020204"/>
              </a:rPr>
              <a:t>104 birth attendants</a:t>
            </a:r>
          </a:p>
          <a:p>
            <a:r>
              <a:rPr lang="en-GB" b="1">
                <a:solidFill>
                  <a:srgbClr val="000000"/>
                </a:solidFill>
                <a:latin typeface="Corbel" panose="020B0503020204020204"/>
              </a:rPr>
              <a:t>- 10 labour wards</a:t>
            </a:r>
          </a:p>
        </p:txBody>
      </p:sp>
      <p:sp>
        <p:nvSpPr>
          <p:cNvPr id="7" name="Rectangle 6">
            <a:extLst>
              <a:ext uri="{FF2B5EF4-FFF2-40B4-BE49-F238E27FC236}">
                <a16:creationId xmlns:a16="http://schemas.microsoft.com/office/drawing/2014/main" id="{4BB608B6-86B0-6C4C-8DF6-6B0D92EE32BB}"/>
              </a:ext>
            </a:extLst>
          </p:cNvPr>
          <p:cNvSpPr/>
          <p:nvPr/>
        </p:nvSpPr>
        <p:spPr>
          <a:xfrm>
            <a:off x="9003437" y="3429001"/>
            <a:ext cx="2933032" cy="646331"/>
          </a:xfrm>
          <a:prstGeom prst="rect">
            <a:avLst/>
          </a:prstGeom>
        </p:spPr>
        <p:txBody>
          <a:bodyPr wrap="square">
            <a:spAutoFit/>
          </a:bodyPr>
          <a:lstStyle/>
          <a:p>
            <a:r>
              <a:rPr lang="en-GB" sz="3600">
                <a:solidFill>
                  <a:srgbClr val="000000"/>
                </a:solidFill>
                <a:latin typeface="Corbel" panose="020B0503020204020204"/>
              </a:rPr>
              <a:t>227/501 =45%</a:t>
            </a:r>
          </a:p>
        </p:txBody>
      </p:sp>
      <p:sp>
        <p:nvSpPr>
          <p:cNvPr id="8" name="TextBox 7">
            <a:extLst>
              <a:ext uri="{FF2B5EF4-FFF2-40B4-BE49-F238E27FC236}">
                <a16:creationId xmlns:a16="http://schemas.microsoft.com/office/drawing/2014/main" id="{A29472F8-691F-E64C-B74F-85E2161B8AB5}"/>
              </a:ext>
            </a:extLst>
          </p:cNvPr>
          <p:cNvSpPr txBox="1"/>
          <p:nvPr/>
        </p:nvSpPr>
        <p:spPr>
          <a:xfrm>
            <a:off x="8869996" y="3200344"/>
            <a:ext cx="3307316" cy="400110"/>
          </a:xfrm>
          <a:prstGeom prst="rect">
            <a:avLst/>
          </a:prstGeom>
          <a:noFill/>
        </p:spPr>
        <p:txBody>
          <a:bodyPr wrap="none" rtlCol="0">
            <a:spAutoFit/>
          </a:bodyPr>
          <a:lstStyle/>
          <a:p>
            <a:r>
              <a:rPr lang="en-GB" sz="2000">
                <a:solidFill>
                  <a:srgbClr val="000000"/>
                </a:solidFill>
                <a:latin typeface="Corbel" panose="020B0503020204020204"/>
              </a:rPr>
              <a:t>Hand/glove </a:t>
            </a:r>
            <a:r>
              <a:rPr lang="en-GB" sz="2000" b="1">
                <a:solidFill>
                  <a:srgbClr val="000000"/>
                </a:solidFill>
                <a:latin typeface="Corbel" panose="020B0503020204020204"/>
              </a:rPr>
              <a:t>recontamination</a:t>
            </a:r>
          </a:p>
        </p:txBody>
      </p:sp>
      <p:sp>
        <p:nvSpPr>
          <p:cNvPr id="13" name="Oval 12">
            <a:extLst>
              <a:ext uri="{FF2B5EF4-FFF2-40B4-BE49-F238E27FC236}">
                <a16:creationId xmlns:a16="http://schemas.microsoft.com/office/drawing/2014/main" id="{DBFF82B3-B925-4B4B-8867-DF9E14E3C62F}"/>
              </a:ext>
            </a:extLst>
          </p:cNvPr>
          <p:cNvSpPr/>
          <p:nvPr/>
        </p:nvSpPr>
        <p:spPr>
          <a:xfrm>
            <a:off x="2426872" y="3014133"/>
            <a:ext cx="1232317" cy="82973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
        <p:nvSpPr>
          <p:cNvPr id="14" name="Oval 13">
            <a:extLst>
              <a:ext uri="{FF2B5EF4-FFF2-40B4-BE49-F238E27FC236}">
                <a16:creationId xmlns:a16="http://schemas.microsoft.com/office/drawing/2014/main" id="{D5C899CC-00C1-0449-84A5-79F2AA57D46E}"/>
              </a:ext>
            </a:extLst>
          </p:cNvPr>
          <p:cNvSpPr/>
          <p:nvPr/>
        </p:nvSpPr>
        <p:spPr>
          <a:xfrm>
            <a:off x="4374206" y="5029199"/>
            <a:ext cx="1232317" cy="82973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Tree>
    <p:extLst>
      <p:ext uri="{BB962C8B-B14F-4D97-AF65-F5344CB8AC3E}">
        <p14:creationId xmlns:p14="http://schemas.microsoft.com/office/powerpoint/2010/main" val="39713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A8CB-9493-AD4D-BF56-8C5F07485D96}"/>
              </a:ext>
            </a:extLst>
          </p:cNvPr>
          <p:cNvSpPr>
            <a:spLocks noGrp="1"/>
          </p:cNvSpPr>
          <p:nvPr>
            <p:ph type="title"/>
          </p:nvPr>
        </p:nvSpPr>
        <p:spPr/>
        <p:txBody>
          <a:bodyPr/>
          <a:lstStyle/>
          <a:p>
            <a:r>
              <a:rPr lang="en-GB"/>
              <a:t>Recontamination: on which surfaces?</a:t>
            </a:r>
          </a:p>
        </p:txBody>
      </p:sp>
      <p:pic>
        <p:nvPicPr>
          <p:cNvPr id="4" name="Picture 3">
            <a:extLst>
              <a:ext uri="{FF2B5EF4-FFF2-40B4-BE49-F238E27FC236}">
                <a16:creationId xmlns:a16="http://schemas.microsoft.com/office/drawing/2014/main" id="{DE4584CF-9BDF-DC42-BD80-EC1712D23D5C}"/>
              </a:ext>
            </a:extLst>
          </p:cNvPr>
          <p:cNvPicPr>
            <a:picLocks noChangeAspect="1"/>
          </p:cNvPicPr>
          <p:nvPr/>
        </p:nvPicPr>
        <p:blipFill>
          <a:blip r:embed="rId3"/>
          <a:stretch>
            <a:fillRect/>
          </a:stretch>
        </p:blipFill>
        <p:spPr>
          <a:xfrm>
            <a:off x="2165746" y="2257823"/>
            <a:ext cx="806755" cy="2531247"/>
          </a:xfrm>
          <a:prstGeom prst="rect">
            <a:avLst/>
          </a:prstGeom>
        </p:spPr>
      </p:pic>
      <p:sp>
        <p:nvSpPr>
          <p:cNvPr id="5" name="Rectangle 4">
            <a:extLst>
              <a:ext uri="{FF2B5EF4-FFF2-40B4-BE49-F238E27FC236}">
                <a16:creationId xmlns:a16="http://schemas.microsoft.com/office/drawing/2014/main" id="{94DE07BF-76D0-6C41-95B8-D704646A3925}"/>
              </a:ext>
            </a:extLst>
          </p:cNvPr>
          <p:cNvSpPr/>
          <p:nvPr/>
        </p:nvSpPr>
        <p:spPr>
          <a:xfrm>
            <a:off x="1487487" y="3224532"/>
            <a:ext cx="723275"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9.0% </a:t>
            </a:r>
            <a:endParaRPr lang="en-GB">
              <a:solidFill>
                <a:srgbClr val="000000"/>
              </a:solidFill>
              <a:latin typeface="Corbel" panose="020B0503020204020204"/>
            </a:endParaRPr>
          </a:p>
        </p:txBody>
      </p:sp>
      <p:grpSp>
        <p:nvGrpSpPr>
          <p:cNvPr id="6" name="Group 5">
            <a:extLst>
              <a:ext uri="{FF2B5EF4-FFF2-40B4-BE49-F238E27FC236}">
                <a16:creationId xmlns:a16="http://schemas.microsoft.com/office/drawing/2014/main" id="{C35288E5-7F8F-1D45-93E0-8B731911D64E}"/>
              </a:ext>
            </a:extLst>
          </p:cNvPr>
          <p:cNvGrpSpPr/>
          <p:nvPr/>
        </p:nvGrpSpPr>
        <p:grpSpPr>
          <a:xfrm>
            <a:off x="8081263" y="3269343"/>
            <a:ext cx="1941567" cy="769442"/>
            <a:chOff x="8079674" y="3269343"/>
            <a:chExt cx="1941567" cy="769442"/>
          </a:xfrm>
        </p:grpSpPr>
        <p:sp>
          <p:nvSpPr>
            <p:cNvPr id="7" name="TextBox 6">
              <a:extLst>
                <a:ext uri="{FF2B5EF4-FFF2-40B4-BE49-F238E27FC236}">
                  <a16:creationId xmlns:a16="http://schemas.microsoft.com/office/drawing/2014/main" id="{53235154-0A5B-5F43-AEFB-A42E2A046090}"/>
                </a:ext>
              </a:extLst>
            </p:cNvPr>
            <p:cNvSpPr txBox="1"/>
            <p:nvPr/>
          </p:nvSpPr>
          <p:spPr>
            <a:xfrm>
              <a:off x="8079674" y="3269343"/>
              <a:ext cx="969946" cy="400110"/>
            </a:xfrm>
            <a:prstGeom prst="rect">
              <a:avLst/>
            </a:prstGeom>
            <a:noFill/>
          </p:spPr>
          <p:txBody>
            <a:bodyPr wrap="none" rtlCol="0">
              <a:spAutoFit/>
            </a:bodyPr>
            <a:lstStyle/>
            <a:p>
              <a:r>
                <a:rPr lang="en-GB" sz="2000" b="1" i="1">
                  <a:solidFill>
                    <a:srgbClr val="000000"/>
                  </a:solidFill>
                  <a:latin typeface="Corbel" panose="020B0503020204020204"/>
                </a:rPr>
                <a:t>OTHER</a:t>
              </a:r>
            </a:p>
          </p:txBody>
        </p:sp>
        <p:sp>
          <p:nvSpPr>
            <p:cNvPr id="8" name="Rectangle 7">
              <a:extLst>
                <a:ext uri="{FF2B5EF4-FFF2-40B4-BE49-F238E27FC236}">
                  <a16:creationId xmlns:a16="http://schemas.microsoft.com/office/drawing/2014/main" id="{916A9922-EA69-734B-A6FB-31428F43BBFC}"/>
                </a:ext>
              </a:extLst>
            </p:cNvPr>
            <p:cNvSpPr/>
            <p:nvPr/>
          </p:nvSpPr>
          <p:spPr>
            <a:xfrm>
              <a:off x="9182550" y="3271635"/>
              <a:ext cx="780983"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16.7%</a:t>
              </a:r>
              <a:endParaRPr lang="en-GB">
                <a:solidFill>
                  <a:srgbClr val="000000"/>
                </a:solidFill>
                <a:latin typeface="Corbel" panose="020B0503020204020204"/>
              </a:endParaRPr>
            </a:p>
          </p:txBody>
        </p:sp>
        <p:sp>
          <p:nvSpPr>
            <p:cNvPr id="9" name="Rectangle 8">
              <a:extLst>
                <a:ext uri="{FF2B5EF4-FFF2-40B4-BE49-F238E27FC236}">
                  <a16:creationId xmlns:a16="http://schemas.microsoft.com/office/drawing/2014/main" id="{6AC14B31-D8FE-7E42-B651-BFCF463276B4}"/>
                </a:ext>
              </a:extLst>
            </p:cNvPr>
            <p:cNvSpPr/>
            <p:nvPr/>
          </p:nvSpPr>
          <p:spPr>
            <a:xfrm>
              <a:off x="9182550" y="3669453"/>
              <a:ext cx="838691" cy="369332"/>
            </a:xfrm>
            <a:prstGeom prst="rect">
              <a:avLst/>
            </a:prstGeom>
          </p:spPr>
          <p:txBody>
            <a:bodyPr wrap="none">
              <a:spAutoFit/>
            </a:bodyPr>
            <a:lstStyle/>
            <a:p>
              <a:r>
                <a:rPr lang="en-GB">
                  <a:solidFill>
                    <a:srgbClr val="0070C0"/>
                  </a:solidFill>
                  <a:latin typeface="Times New Roman" panose="02020603050405020304" pitchFamily="18" charset="0"/>
                  <a:ea typeface="Cambria" panose="02040503050406030204" pitchFamily="18" charset="0"/>
                  <a:cs typeface="Arial" panose="020B0604020202020204" pitchFamily="34" charset="0"/>
                </a:rPr>
                <a:t>21.9% </a:t>
              </a:r>
              <a:endParaRPr lang="en-GB">
                <a:solidFill>
                  <a:srgbClr val="0070C0"/>
                </a:solidFill>
                <a:latin typeface="Corbel" panose="020B0503020204020204"/>
              </a:endParaRPr>
            </a:p>
          </p:txBody>
        </p:sp>
      </p:grpSp>
      <p:sp>
        <p:nvSpPr>
          <p:cNvPr id="10" name="Rectangle 9">
            <a:extLst>
              <a:ext uri="{FF2B5EF4-FFF2-40B4-BE49-F238E27FC236}">
                <a16:creationId xmlns:a16="http://schemas.microsoft.com/office/drawing/2014/main" id="{A9E432CC-8245-E344-AB1A-768FC41B0B06}"/>
              </a:ext>
            </a:extLst>
          </p:cNvPr>
          <p:cNvSpPr/>
          <p:nvPr/>
        </p:nvSpPr>
        <p:spPr>
          <a:xfrm>
            <a:off x="1429778" y="3778081"/>
            <a:ext cx="838691" cy="369332"/>
          </a:xfrm>
          <a:prstGeom prst="rect">
            <a:avLst/>
          </a:prstGeom>
        </p:spPr>
        <p:txBody>
          <a:bodyPr wrap="none">
            <a:spAutoFit/>
          </a:bodyPr>
          <a:lstStyle/>
          <a:p>
            <a:r>
              <a:rPr lang="en-GB">
                <a:solidFill>
                  <a:srgbClr val="0070C0"/>
                </a:solidFill>
                <a:latin typeface="Times New Roman" panose="02020603050405020304" pitchFamily="18" charset="0"/>
                <a:ea typeface="Cambria" panose="02040503050406030204" pitchFamily="18" charset="0"/>
                <a:cs typeface="Arial" panose="020B0604020202020204" pitchFamily="34" charset="0"/>
              </a:rPr>
              <a:t>56.0% </a:t>
            </a:r>
            <a:endParaRPr lang="en-GB">
              <a:solidFill>
                <a:srgbClr val="0070C0"/>
              </a:solidFill>
              <a:latin typeface="Corbel" panose="020B0503020204020204"/>
            </a:endParaRPr>
          </a:p>
        </p:txBody>
      </p:sp>
      <p:grpSp>
        <p:nvGrpSpPr>
          <p:cNvPr id="11" name="Group 10">
            <a:extLst>
              <a:ext uri="{FF2B5EF4-FFF2-40B4-BE49-F238E27FC236}">
                <a16:creationId xmlns:a16="http://schemas.microsoft.com/office/drawing/2014/main" id="{6E07DB79-ADF3-5341-8C64-88C923663503}"/>
              </a:ext>
            </a:extLst>
          </p:cNvPr>
          <p:cNvGrpSpPr/>
          <p:nvPr/>
        </p:nvGrpSpPr>
        <p:grpSpPr>
          <a:xfrm>
            <a:off x="6172857" y="1288221"/>
            <a:ext cx="2880695" cy="1099780"/>
            <a:chOff x="6171268" y="1288221"/>
            <a:chExt cx="2880695" cy="1099780"/>
          </a:xfrm>
        </p:grpSpPr>
        <p:sp>
          <p:nvSpPr>
            <p:cNvPr id="12" name="Rectangle 11">
              <a:extLst>
                <a:ext uri="{FF2B5EF4-FFF2-40B4-BE49-F238E27FC236}">
                  <a16:creationId xmlns:a16="http://schemas.microsoft.com/office/drawing/2014/main" id="{391CE04A-1BD2-7B48-B5A3-98446F1F1C6F}"/>
                </a:ext>
              </a:extLst>
            </p:cNvPr>
            <p:cNvSpPr/>
            <p:nvPr/>
          </p:nvSpPr>
          <p:spPr>
            <a:xfrm>
              <a:off x="8213272" y="1838111"/>
              <a:ext cx="838691"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47.4% </a:t>
              </a:r>
              <a:endParaRPr lang="en-GB">
                <a:solidFill>
                  <a:srgbClr val="000000"/>
                </a:solidFill>
                <a:latin typeface="Corbel" panose="020B0503020204020204"/>
              </a:endParaRPr>
            </a:p>
          </p:txBody>
        </p:sp>
        <p:pic>
          <p:nvPicPr>
            <p:cNvPr id="13" name="Picture 12">
              <a:extLst>
                <a:ext uri="{FF2B5EF4-FFF2-40B4-BE49-F238E27FC236}">
                  <a16:creationId xmlns:a16="http://schemas.microsoft.com/office/drawing/2014/main" id="{6FE8200D-3EDB-6940-8108-C0C8931A80A2}"/>
                </a:ext>
              </a:extLst>
            </p:cNvPr>
            <p:cNvPicPr>
              <a:picLocks noChangeAspect="1"/>
            </p:cNvPicPr>
            <p:nvPr/>
          </p:nvPicPr>
          <p:blipFill rotWithShape="1">
            <a:blip r:embed="rId4"/>
            <a:srcRect t="10483" b="19951"/>
            <a:stretch/>
          </p:blipFill>
          <p:spPr>
            <a:xfrm>
              <a:off x="6171268" y="1288221"/>
              <a:ext cx="1908406" cy="1099780"/>
            </a:xfrm>
            <a:prstGeom prst="rect">
              <a:avLst/>
            </a:prstGeom>
          </p:spPr>
        </p:pic>
      </p:grpSp>
      <p:grpSp>
        <p:nvGrpSpPr>
          <p:cNvPr id="14" name="Group 13">
            <a:extLst>
              <a:ext uri="{FF2B5EF4-FFF2-40B4-BE49-F238E27FC236}">
                <a16:creationId xmlns:a16="http://schemas.microsoft.com/office/drawing/2014/main" id="{891D13B2-C11D-3745-8997-4068DBF8C85F}"/>
              </a:ext>
            </a:extLst>
          </p:cNvPr>
          <p:cNvGrpSpPr/>
          <p:nvPr/>
        </p:nvGrpSpPr>
        <p:grpSpPr>
          <a:xfrm>
            <a:off x="3425434" y="1408401"/>
            <a:ext cx="2534945" cy="913064"/>
            <a:chOff x="3423845" y="1408401"/>
            <a:chExt cx="2534945" cy="913064"/>
          </a:xfrm>
        </p:grpSpPr>
        <p:sp>
          <p:nvSpPr>
            <p:cNvPr id="15" name="Rectangle 14">
              <a:extLst>
                <a:ext uri="{FF2B5EF4-FFF2-40B4-BE49-F238E27FC236}">
                  <a16:creationId xmlns:a16="http://schemas.microsoft.com/office/drawing/2014/main" id="{F66A1F29-E45B-2E4B-8C63-E35F32F58994}"/>
                </a:ext>
              </a:extLst>
            </p:cNvPr>
            <p:cNvSpPr/>
            <p:nvPr/>
          </p:nvSpPr>
          <p:spPr>
            <a:xfrm>
              <a:off x="5120099" y="1408401"/>
              <a:ext cx="838691"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20.5% </a:t>
              </a:r>
              <a:endParaRPr lang="en-GB">
                <a:solidFill>
                  <a:srgbClr val="000000"/>
                </a:solidFill>
                <a:latin typeface="Corbel" panose="020B0503020204020204"/>
              </a:endParaRPr>
            </a:p>
          </p:txBody>
        </p:sp>
        <p:pic>
          <p:nvPicPr>
            <p:cNvPr id="16" name="Picture 15">
              <a:extLst>
                <a:ext uri="{FF2B5EF4-FFF2-40B4-BE49-F238E27FC236}">
                  <a16:creationId xmlns:a16="http://schemas.microsoft.com/office/drawing/2014/main" id="{69B13605-90D4-2843-B933-0A962F6826AA}"/>
                </a:ext>
              </a:extLst>
            </p:cNvPr>
            <p:cNvPicPr>
              <a:picLocks noChangeAspect="1"/>
            </p:cNvPicPr>
            <p:nvPr/>
          </p:nvPicPr>
          <p:blipFill rotWithShape="1">
            <a:blip r:embed="rId5"/>
            <a:srcRect l="18294" t="47485" r="27494" b="14291"/>
            <a:stretch/>
          </p:blipFill>
          <p:spPr>
            <a:xfrm>
              <a:off x="3423845" y="1457726"/>
              <a:ext cx="1640807" cy="863739"/>
            </a:xfrm>
            <a:prstGeom prst="rect">
              <a:avLst/>
            </a:prstGeom>
          </p:spPr>
        </p:pic>
      </p:grpSp>
      <p:grpSp>
        <p:nvGrpSpPr>
          <p:cNvPr id="17" name="Group 16">
            <a:extLst>
              <a:ext uri="{FF2B5EF4-FFF2-40B4-BE49-F238E27FC236}">
                <a16:creationId xmlns:a16="http://schemas.microsoft.com/office/drawing/2014/main" id="{F60518EE-E5D1-C34C-80D1-1C77B21A4AB4}"/>
              </a:ext>
            </a:extLst>
          </p:cNvPr>
          <p:cNvGrpSpPr/>
          <p:nvPr/>
        </p:nvGrpSpPr>
        <p:grpSpPr>
          <a:xfrm>
            <a:off x="4227550" y="3220924"/>
            <a:ext cx="1500961" cy="2590862"/>
            <a:chOff x="4225961" y="3220924"/>
            <a:chExt cx="1500961" cy="2590862"/>
          </a:xfrm>
        </p:grpSpPr>
        <p:sp>
          <p:nvSpPr>
            <p:cNvPr id="18" name="Rectangle 17">
              <a:extLst>
                <a:ext uri="{FF2B5EF4-FFF2-40B4-BE49-F238E27FC236}">
                  <a16:creationId xmlns:a16="http://schemas.microsoft.com/office/drawing/2014/main" id="{6C79EBC1-0FDF-1541-B9C8-02214271FFD3}"/>
                </a:ext>
              </a:extLst>
            </p:cNvPr>
            <p:cNvSpPr/>
            <p:nvPr/>
          </p:nvSpPr>
          <p:spPr>
            <a:xfrm>
              <a:off x="5003647" y="5442454"/>
              <a:ext cx="723275"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1.3% </a:t>
              </a:r>
              <a:endParaRPr lang="en-GB">
                <a:solidFill>
                  <a:srgbClr val="000000"/>
                </a:solidFill>
                <a:latin typeface="Corbel" panose="020B0503020204020204"/>
              </a:endParaRPr>
            </a:p>
          </p:txBody>
        </p:sp>
        <p:sp>
          <p:nvSpPr>
            <p:cNvPr id="19" name="Rectangle 18">
              <a:extLst>
                <a:ext uri="{FF2B5EF4-FFF2-40B4-BE49-F238E27FC236}">
                  <a16:creationId xmlns:a16="http://schemas.microsoft.com/office/drawing/2014/main" id="{C45A3F61-6A51-2C4A-83B7-DCDCD6EE9A83}"/>
                </a:ext>
              </a:extLst>
            </p:cNvPr>
            <p:cNvSpPr/>
            <p:nvPr/>
          </p:nvSpPr>
          <p:spPr>
            <a:xfrm>
              <a:off x="4225961" y="5442454"/>
              <a:ext cx="838691" cy="369332"/>
            </a:xfrm>
            <a:prstGeom prst="rect">
              <a:avLst/>
            </a:prstGeom>
          </p:spPr>
          <p:txBody>
            <a:bodyPr wrap="none">
              <a:spAutoFit/>
            </a:bodyPr>
            <a:lstStyle/>
            <a:p>
              <a:r>
                <a:rPr lang="en-GB">
                  <a:solidFill>
                    <a:srgbClr val="0070C0"/>
                  </a:solidFill>
                  <a:latin typeface="Times New Roman" panose="02020603050405020304" pitchFamily="18" charset="0"/>
                  <a:ea typeface="Cambria" panose="02040503050406030204" pitchFamily="18" charset="0"/>
                  <a:cs typeface="Arial" panose="020B0604020202020204" pitchFamily="34" charset="0"/>
                </a:rPr>
                <a:t>20.0% </a:t>
              </a:r>
              <a:endParaRPr lang="en-GB">
                <a:solidFill>
                  <a:srgbClr val="0070C0"/>
                </a:solidFill>
                <a:latin typeface="Corbel" panose="020B0503020204020204"/>
              </a:endParaRPr>
            </a:p>
          </p:txBody>
        </p:sp>
        <p:pic>
          <p:nvPicPr>
            <p:cNvPr id="20" name="Picture 19">
              <a:extLst>
                <a:ext uri="{FF2B5EF4-FFF2-40B4-BE49-F238E27FC236}">
                  <a16:creationId xmlns:a16="http://schemas.microsoft.com/office/drawing/2014/main" id="{2D330135-3651-5F44-ACD0-63D473E99454}"/>
                </a:ext>
              </a:extLst>
            </p:cNvPr>
            <p:cNvPicPr>
              <a:picLocks noChangeAspect="1"/>
            </p:cNvPicPr>
            <p:nvPr/>
          </p:nvPicPr>
          <p:blipFill>
            <a:blip r:embed="rId6"/>
            <a:stretch>
              <a:fillRect/>
            </a:stretch>
          </p:blipFill>
          <p:spPr>
            <a:xfrm>
              <a:off x="4398761" y="3220924"/>
              <a:ext cx="1068222" cy="2073376"/>
            </a:xfrm>
            <a:prstGeom prst="rect">
              <a:avLst/>
            </a:prstGeom>
          </p:spPr>
        </p:pic>
      </p:grpSp>
      <p:grpSp>
        <p:nvGrpSpPr>
          <p:cNvPr id="21" name="Group 20">
            <a:extLst>
              <a:ext uri="{FF2B5EF4-FFF2-40B4-BE49-F238E27FC236}">
                <a16:creationId xmlns:a16="http://schemas.microsoft.com/office/drawing/2014/main" id="{722B6F36-6E78-F54F-9718-4493F2D689CF}"/>
              </a:ext>
            </a:extLst>
          </p:cNvPr>
          <p:cNvGrpSpPr/>
          <p:nvPr/>
        </p:nvGrpSpPr>
        <p:grpSpPr>
          <a:xfrm>
            <a:off x="6537442" y="3742806"/>
            <a:ext cx="1446550" cy="1920827"/>
            <a:chOff x="6535854" y="3742805"/>
            <a:chExt cx="1446550" cy="1920827"/>
          </a:xfrm>
        </p:grpSpPr>
        <p:grpSp>
          <p:nvGrpSpPr>
            <p:cNvPr id="22" name="Group 21">
              <a:extLst>
                <a:ext uri="{FF2B5EF4-FFF2-40B4-BE49-F238E27FC236}">
                  <a16:creationId xmlns:a16="http://schemas.microsoft.com/office/drawing/2014/main" id="{A658E7A7-7756-9B44-B3B6-7EA707A4D136}"/>
                </a:ext>
              </a:extLst>
            </p:cNvPr>
            <p:cNvGrpSpPr/>
            <p:nvPr/>
          </p:nvGrpSpPr>
          <p:grpSpPr>
            <a:xfrm>
              <a:off x="6535854" y="5294300"/>
              <a:ext cx="1446550" cy="369332"/>
              <a:chOff x="6535854" y="5294300"/>
              <a:chExt cx="1446550" cy="369332"/>
            </a:xfrm>
          </p:grpSpPr>
          <p:sp>
            <p:nvSpPr>
              <p:cNvPr id="24" name="Rectangle 23">
                <a:extLst>
                  <a:ext uri="{FF2B5EF4-FFF2-40B4-BE49-F238E27FC236}">
                    <a16:creationId xmlns:a16="http://schemas.microsoft.com/office/drawing/2014/main" id="{A26725E0-6B30-5048-B91B-7BB5F967ADCC}"/>
                  </a:ext>
                </a:extLst>
              </p:cNvPr>
              <p:cNvSpPr/>
              <p:nvPr/>
            </p:nvSpPr>
            <p:spPr>
              <a:xfrm>
                <a:off x="7259129" y="5294300"/>
                <a:ext cx="723275" cy="369332"/>
              </a:xfrm>
              <a:prstGeom prst="rect">
                <a:avLst/>
              </a:prstGeom>
            </p:spPr>
            <p:txBody>
              <a:bodyPr wrap="none">
                <a:spAutoFit/>
              </a:bodyPr>
              <a:lstStyle/>
              <a:p>
                <a:r>
                  <a:rPr lang="en-GB">
                    <a:solidFill>
                      <a:srgbClr val="000000"/>
                    </a:solidFill>
                    <a:latin typeface="Times New Roman" panose="02020603050405020304" pitchFamily="18" charset="0"/>
                    <a:ea typeface="Cambria" panose="02040503050406030204" pitchFamily="18" charset="0"/>
                    <a:cs typeface="Arial" panose="020B0604020202020204" pitchFamily="34" charset="0"/>
                  </a:rPr>
                  <a:t>5.1% </a:t>
                </a:r>
                <a:endParaRPr lang="en-GB">
                  <a:solidFill>
                    <a:srgbClr val="000000"/>
                  </a:solidFill>
                  <a:latin typeface="Corbel" panose="020B0503020204020204"/>
                </a:endParaRPr>
              </a:p>
            </p:txBody>
          </p:sp>
          <p:sp>
            <p:nvSpPr>
              <p:cNvPr id="25" name="Rectangle 24">
                <a:extLst>
                  <a:ext uri="{FF2B5EF4-FFF2-40B4-BE49-F238E27FC236}">
                    <a16:creationId xmlns:a16="http://schemas.microsoft.com/office/drawing/2014/main" id="{A6548164-ED8C-AA4D-A3CB-C78041BF5C0C}"/>
                  </a:ext>
                </a:extLst>
              </p:cNvPr>
              <p:cNvSpPr/>
              <p:nvPr/>
            </p:nvSpPr>
            <p:spPr>
              <a:xfrm>
                <a:off x="6535854" y="5294300"/>
                <a:ext cx="723275" cy="369332"/>
              </a:xfrm>
              <a:prstGeom prst="rect">
                <a:avLst/>
              </a:prstGeom>
            </p:spPr>
            <p:txBody>
              <a:bodyPr wrap="none">
                <a:spAutoFit/>
              </a:bodyPr>
              <a:lstStyle/>
              <a:p>
                <a:r>
                  <a:rPr lang="en-GB">
                    <a:solidFill>
                      <a:srgbClr val="0070C0"/>
                    </a:solidFill>
                    <a:latin typeface="Times New Roman" panose="02020603050405020304" pitchFamily="18" charset="0"/>
                    <a:ea typeface="Cambria" panose="02040503050406030204" pitchFamily="18" charset="0"/>
                    <a:cs typeface="Arial" panose="020B0604020202020204" pitchFamily="34" charset="0"/>
                  </a:rPr>
                  <a:t>2.2% </a:t>
                </a:r>
                <a:endParaRPr lang="en-GB">
                  <a:solidFill>
                    <a:srgbClr val="0070C0"/>
                  </a:solidFill>
                  <a:latin typeface="Corbel" panose="020B0503020204020204"/>
                </a:endParaRPr>
              </a:p>
            </p:txBody>
          </p:sp>
        </p:grpSp>
        <p:pic>
          <p:nvPicPr>
            <p:cNvPr id="23" name="Picture 22">
              <a:extLst>
                <a:ext uri="{FF2B5EF4-FFF2-40B4-BE49-F238E27FC236}">
                  <a16:creationId xmlns:a16="http://schemas.microsoft.com/office/drawing/2014/main" id="{5D60791D-D3A2-E44D-9C4B-D3E16D4A4863}"/>
                </a:ext>
              </a:extLst>
            </p:cNvPr>
            <p:cNvPicPr>
              <a:picLocks noChangeAspect="1"/>
            </p:cNvPicPr>
            <p:nvPr/>
          </p:nvPicPr>
          <p:blipFill>
            <a:blip r:embed="rId7"/>
            <a:stretch>
              <a:fillRect/>
            </a:stretch>
          </p:blipFill>
          <p:spPr>
            <a:xfrm>
              <a:off x="6552543" y="3742805"/>
              <a:ext cx="1068223" cy="1408719"/>
            </a:xfrm>
            <a:prstGeom prst="rect">
              <a:avLst/>
            </a:prstGeom>
          </p:spPr>
        </p:pic>
      </p:grpSp>
      <p:sp>
        <p:nvSpPr>
          <p:cNvPr id="27" name="TextBox 26">
            <a:extLst>
              <a:ext uri="{FF2B5EF4-FFF2-40B4-BE49-F238E27FC236}">
                <a16:creationId xmlns:a16="http://schemas.microsoft.com/office/drawing/2014/main" id="{C6F58420-E9A9-514C-959F-86D040379B5C}"/>
              </a:ext>
            </a:extLst>
          </p:cNvPr>
          <p:cNvSpPr txBox="1"/>
          <p:nvPr/>
        </p:nvSpPr>
        <p:spPr>
          <a:xfrm>
            <a:off x="10866280" y="1294332"/>
            <a:ext cx="830677" cy="646331"/>
          </a:xfrm>
          <a:prstGeom prst="rect">
            <a:avLst/>
          </a:prstGeom>
          <a:noFill/>
        </p:spPr>
        <p:txBody>
          <a:bodyPr wrap="none" rtlCol="0">
            <a:spAutoFit/>
          </a:bodyPr>
          <a:lstStyle/>
          <a:p>
            <a:r>
              <a:rPr lang="en-GB">
                <a:solidFill>
                  <a:srgbClr val="000000"/>
                </a:solidFill>
                <a:latin typeface="Corbel" panose="020B0503020204020204"/>
              </a:rPr>
              <a:t>Hands</a:t>
            </a:r>
          </a:p>
          <a:p>
            <a:r>
              <a:rPr lang="en-GB">
                <a:solidFill>
                  <a:srgbClr val="0070C0"/>
                </a:solidFill>
                <a:latin typeface="Corbel" panose="020B0503020204020204"/>
              </a:rPr>
              <a:t>Gloves</a:t>
            </a:r>
          </a:p>
        </p:txBody>
      </p:sp>
    </p:spTree>
    <p:extLst>
      <p:ext uri="{BB962C8B-B14F-4D97-AF65-F5344CB8AC3E}">
        <p14:creationId xmlns:p14="http://schemas.microsoft.com/office/powerpoint/2010/main" val="38963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2812-C81F-3C45-B259-82AAC6AF49E5}"/>
              </a:ext>
            </a:extLst>
          </p:cNvPr>
          <p:cNvSpPr>
            <a:spLocks noGrp="1"/>
          </p:cNvSpPr>
          <p:nvPr>
            <p:ph type="title"/>
          </p:nvPr>
        </p:nvSpPr>
        <p:spPr/>
        <p:txBody>
          <a:bodyPr/>
          <a:lstStyle/>
          <a:p>
            <a:r>
              <a:rPr lang="en-GB"/>
              <a:t>Recontamination in the </a:t>
            </a:r>
            <a:r>
              <a:rPr lang="en-GB" i="1"/>
              <a:t>literature</a:t>
            </a:r>
          </a:p>
        </p:txBody>
      </p:sp>
      <p:pic>
        <p:nvPicPr>
          <p:cNvPr id="8" name="Content Placeholder 7" descr="A screenshot of a cell phone&#10;&#10;Description automatically generated">
            <a:extLst>
              <a:ext uri="{FF2B5EF4-FFF2-40B4-BE49-F238E27FC236}">
                <a16:creationId xmlns:a16="http://schemas.microsoft.com/office/drawing/2014/main" id="{84A7BB06-644D-814D-99E2-C3B50C327F44}"/>
              </a:ext>
            </a:extLst>
          </p:cNvPr>
          <p:cNvPicPr>
            <a:picLocks noGrp="1" noChangeAspect="1"/>
          </p:cNvPicPr>
          <p:nvPr>
            <p:ph idx="1"/>
          </p:nvPr>
        </p:nvPicPr>
        <p:blipFill>
          <a:blip r:embed="rId3"/>
          <a:stretch>
            <a:fillRect/>
          </a:stretch>
        </p:blipFill>
        <p:spPr>
          <a:xfrm>
            <a:off x="611188" y="1689268"/>
            <a:ext cx="184150" cy="39353"/>
          </a:xfrm>
          <a:prstGeom prst="rect">
            <a:avLst/>
          </a:prstGeom>
          <a:noFill/>
        </p:spPr>
      </p:pic>
      <p:sp>
        <p:nvSpPr>
          <p:cNvPr id="5" name="Rectangle 4">
            <a:extLst>
              <a:ext uri="{FF2B5EF4-FFF2-40B4-BE49-F238E27FC236}">
                <a16:creationId xmlns:a16="http://schemas.microsoft.com/office/drawing/2014/main" id="{796DFE95-415D-8B4C-AF9C-A43191A1AA1C}"/>
              </a:ext>
            </a:extLst>
          </p:cNvPr>
          <p:cNvSpPr/>
          <p:nvPr/>
        </p:nvSpPr>
        <p:spPr>
          <a:xfrm>
            <a:off x="3319146" y="3233223"/>
            <a:ext cx="6092825" cy="1477328"/>
          </a:xfrm>
          <a:prstGeom prst="rect">
            <a:avLst/>
          </a:prstGeom>
        </p:spPr>
        <p:txBody>
          <a:bodyPr>
            <a:spAutoFit/>
          </a:bodyPr>
          <a:lstStyle/>
          <a:p>
            <a:r>
              <a:rPr lang="en-GB">
                <a:solidFill>
                  <a:srgbClr val="000000"/>
                </a:solidFill>
                <a:latin typeface="Corbel" panose="020B0503020204020204"/>
              </a:rPr>
              <a:t>“frequent breaks in technique included … the midwife’s gloved hands touching the patient’s bed, leg, abdomen, and perineal pad before the delivery.”</a:t>
            </a:r>
          </a:p>
          <a:p>
            <a:endParaRPr lang="en-GB">
              <a:solidFill>
                <a:srgbClr val="000000"/>
              </a:solidFill>
              <a:latin typeface="Corbel" panose="020B0503020204020204"/>
            </a:endParaRPr>
          </a:p>
          <a:p>
            <a:r>
              <a:rPr lang="en-GB">
                <a:solidFill>
                  <a:srgbClr val="000000"/>
                </a:solidFill>
                <a:latin typeface="Corbel" panose="020B0503020204020204"/>
              </a:rPr>
              <a:t>Cronin et al. (Ghana)</a:t>
            </a:r>
          </a:p>
        </p:txBody>
      </p:sp>
      <p:sp>
        <p:nvSpPr>
          <p:cNvPr id="7" name="TextBox 6">
            <a:extLst>
              <a:ext uri="{FF2B5EF4-FFF2-40B4-BE49-F238E27FC236}">
                <a16:creationId xmlns:a16="http://schemas.microsoft.com/office/drawing/2014/main" id="{AF891B4D-6DCA-4D4C-BD52-68F378CDDA1A}"/>
              </a:ext>
            </a:extLst>
          </p:cNvPr>
          <p:cNvSpPr txBox="1"/>
          <p:nvPr/>
        </p:nvSpPr>
        <p:spPr>
          <a:xfrm>
            <a:off x="6365558" y="1643689"/>
            <a:ext cx="5254965" cy="923330"/>
          </a:xfrm>
          <a:prstGeom prst="rect">
            <a:avLst/>
          </a:prstGeom>
          <a:noFill/>
        </p:spPr>
        <p:txBody>
          <a:bodyPr wrap="none" rtlCol="0">
            <a:spAutoFit/>
          </a:bodyPr>
          <a:lstStyle/>
          <a:p>
            <a:r>
              <a:rPr lang="en-GB">
                <a:solidFill>
                  <a:srgbClr val="000000"/>
                </a:solidFill>
                <a:latin typeface="Corbel" panose="020B0503020204020204"/>
              </a:rPr>
              <a:t>“Privacy curtains”</a:t>
            </a:r>
          </a:p>
          <a:p>
            <a:r>
              <a:rPr lang="en-GB">
                <a:solidFill>
                  <a:srgbClr val="000000"/>
                </a:solidFill>
                <a:latin typeface="Corbel" panose="020B0503020204020204"/>
              </a:rPr>
              <a:t>Wilson et al  (UK)</a:t>
            </a:r>
          </a:p>
          <a:p>
            <a:r>
              <a:rPr lang="en-GB">
                <a:solidFill>
                  <a:srgbClr val="000000"/>
                </a:solidFill>
                <a:latin typeface="Corbel" panose="020B0503020204020204"/>
              </a:rPr>
              <a:t>Stewardson et al  (Australia emergency departments)</a:t>
            </a:r>
          </a:p>
        </p:txBody>
      </p:sp>
      <p:pic>
        <p:nvPicPr>
          <p:cNvPr id="10" name="Picture 9" descr="A screenshot of a cell phone&#10;&#10;Description automatically generated">
            <a:extLst>
              <a:ext uri="{FF2B5EF4-FFF2-40B4-BE49-F238E27FC236}">
                <a16:creationId xmlns:a16="http://schemas.microsoft.com/office/drawing/2014/main" id="{5FC01E7E-2766-8542-A54B-EE63C4ED7F29}"/>
              </a:ext>
            </a:extLst>
          </p:cNvPr>
          <p:cNvPicPr>
            <a:picLocks noChangeAspect="1"/>
          </p:cNvPicPr>
          <p:nvPr/>
        </p:nvPicPr>
        <p:blipFill>
          <a:blip r:embed="rId3"/>
          <a:stretch>
            <a:fillRect/>
          </a:stretch>
        </p:blipFill>
        <p:spPr>
          <a:xfrm>
            <a:off x="611030" y="5352305"/>
            <a:ext cx="8800941" cy="1880805"/>
          </a:xfrm>
          <a:prstGeom prst="rect">
            <a:avLst/>
          </a:prstGeom>
        </p:spPr>
      </p:pic>
      <p:sp>
        <p:nvSpPr>
          <p:cNvPr id="13" name="Rectangle 12">
            <a:extLst>
              <a:ext uri="{FF2B5EF4-FFF2-40B4-BE49-F238E27FC236}">
                <a16:creationId xmlns:a16="http://schemas.microsoft.com/office/drawing/2014/main" id="{547A763F-2C84-944E-9741-580DB7DF6850}"/>
              </a:ext>
            </a:extLst>
          </p:cNvPr>
          <p:cNvSpPr/>
          <p:nvPr/>
        </p:nvSpPr>
        <p:spPr>
          <a:xfrm>
            <a:off x="422106" y="2300002"/>
            <a:ext cx="6092825" cy="646331"/>
          </a:xfrm>
          <a:prstGeom prst="rect">
            <a:avLst/>
          </a:prstGeom>
        </p:spPr>
        <p:txBody>
          <a:bodyPr>
            <a:spAutoFit/>
          </a:bodyPr>
          <a:lstStyle/>
          <a:p>
            <a:r>
              <a:rPr lang="en-GB">
                <a:solidFill>
                  <a:srgbClr val="000000"/>
                </a:solidFill>
                <a:latin typeface="Corbel" panose="020B0503020204020204"/>
              </a:rPr>
              <a:t>“Our findings show 92% of staff turn on elbow operated outlets with their hands”, HIS, </a:t>
            </a:r>
            <a:r>
              <a:rPr lang="en-GB" err="1">
                <a:solidFill>
                  <a:srgbClr val="000000"/>
                </a:solidFill>
                <a:latin typeface="Corbel" panose="020B0503020204020204"/>
              </a:rPr>
              <a:t>Weinbren</a:t>
            </a:r>
            <a:r>
              <a:rPr lang="en-GB">
                <a:solidFill>
                  <a:srgbClr val="000000"/>
                </a:solidFill>
                <a:latin typeface="Corbel" panose="020B0503020204020204"/>
              </a:rPr>
              <a:t>, (UK)</a:t>
            </a:r>
          </a:p>
        </p:txBody>
      </p:sp>
    </p:spTree>
    <p:extLst>
      <p:ext uri="{BB962C8B-B14F-4D97-AF65-F5344CB8AC3E}">
        <p14:creationId xmlns:p14="http://schemas.microsoft.com/office/powerpoint/2010/main" val="276116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C02D-D6D0-424B-8FB8-4194BAE2A0B3}"/>
              </a:ext>
            </a:extLst>
          </p:cNvPr>
          <p:cNvSpPr>
            <a:spLocks noGrp="1"/>
          </p:cNvSpPr>
          <p:nvPr>
            <p:ph type="title"/>
          </p:nvPr>
        </p:nvSpPr>
        <p:spPr/>
        <p:txBody>
          <a:bodyPr/>
          <a:lstStyle/>
          <a:p>
            <a:r>
              <a:rPr lang="en-GB"/>
              <a:t>Survey – behavioural determinants, demographics</a:t>
            </a:r>
          </a:p>
        </p:txBody>
      </p:sp>
      <p:pic>
        <p:nvPicPr>
          <p:cNvPr id="4" name="Picture 3" descr="A screenshot of a cell phone&#10;&#10;Description automatically generated">
            <a:extLst>
              <a:ext uri="{FF2B5EF4-FFF2-40B4-BE49-F238E27FC236}">
                <a16:creationId xmlns:a16="http://schemas.microsoft.com/office/drawing/2014/main" id="{BFFCBB0F-610E-AA4D-80CF-FD3FEC3262C1}"/>
              </a:ext>
            </a:extLst>
          </p:cNvPr>
          <p:cNvPicPr>
            <a:picLocks noChangeAspect="1"/>
          </p:cNvPicPr>
          <p:nvPr/>
        </p:nvPicPr>
        <p:blipFill>
          <a:blip r:embed="rId3"/>
          <a:stretch>
            <a:fillRect/>
          </a:stretch>
        </p:blipFill>
        <p:spPr>
          <a:xfrm>
            <a:off x="126280" y="3062332"/>
            <a:ext cx="12188825" cy="3116318"/>
          </a:xfrm>
          <a:prstGeom prst="rect">
            <a:avLst/>
          </a:prstGeom>
        </p:spPr>
      </p:pic>
      <p:pic>
        <p:nvPicPr>
          <p:cNvPr id="6" name="Picture 5">
            <a:extLst>
              <a:ext uri="{FF2B5EF4-FFF2-40B4-BE49-F238E27FC236}">
                <a16:creationId xmlns:a16="http://schemas.microsoft.com/office/drawing/2014/main" id="{62F8C5A4-AD73-F045-9B38-116298967F4A}"/>
              </a:ext>
            </a:extLst>
          </p:cNvPr>
          <p:cNvPicPr>
            <a:picLocks noChangeAspect="1"/>
          </p:cNvPicPr>
          <p:nvPr/>
        </p:nvPicPr>
        <p:blipFill>
          <a:blip r:embed="rId4"/>
          <a:stretch>
            <a:fillRect/>
          </a:stretch>
        </p:blipFill>
        <p:spPr>
          <a:xfrm>
            <a:off x="1588" y="978569"/>
            <a:ext cx="12188825" cy="988951"/>
          </a:xfrm>
          <a:prstGeom prst="rect">
            <a:avLst/>
          </a:prstGeom>
        </p:spPr>
      </p:pic>
    </p:spTree>
    <p:extLst>
      <p:ext uri="{BB962C8B-B14F-4D97-AF65-F5344CB8AC3E}">
        <p14:creationId xmlns:p14="http://schemas.microsoft.com/office/powerpoint/2010/main" val="555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9926-BAE9-9441-B231-6481FD15573F}"/>
              </a:ext>
            </a:extLst>
          </p:cNvPr>
          <p:cNvSpPr>
            <a:spLocks noGrp="1"/>
          </p:cNvSpPr>
          <p:nvPr>
            <p:ph type="title"/>
          </p:nvPr>
        </p:nvSpPr>
        <p:spPr/>
        <p:txBody>
          <a:bodyPr/>
          <a:lstStyle/>
          <a:p>
            <a:r>
              <a:rPr lang="en-GB"/>
              <a:t>Results: determinants  </a:t>
            </a:r>
          </a:p>
        </p:txBody>
      </p:sp>
      <p:sp>
        <p:nvSpPr>
          <p:cNvPr id="3" name="Content Placeholder 2">
            <a:extLst>
              <a:ext uri="{FF2B5EF4-FFF2-40B4-BE49-F238E27FC236}">
                <a16:creationId xmlns:a16="http://schemas.microsoft.com/office/drawing/2014/main" id="{7B1E1B9C-0C84-F44C-8FAF-EC2A0DA66A19}"/>
              </a:ext>
            </a:extLst>
          </p:cNvPr>
          <p:cNvSpPr>
            <a:spLocks noGrp="1"/>
          </p:cNvSpPr>
          <p:nvPr>
            <p:ph idx="1"/>
          </p:nvPr>
        </p:nvSpPr>
        <p:spPr/>
        <p:txBody>
          <a:bodyPr/>
          <a:lstStyle/>
          <a:p>
            <a:r>
              <a:rPr lang="en-GB" i="1"/>
              <a:t>Multivariate, multilevel model controlling for several confounders... </a:t>
            </a:r>
          </a:p>
          <a:p>
            <a:endParaRPr lang="en-GB" u="sng"/>
          </a:p>
          <a:p>
            <a:r>
              <a:rPr lang="en-GB" u="sng"/>
              <a:t>HH: </a:t>
            </a:r>
          </a:p>
          <a:p>
            <a:r>
              <a:rPr lang="en-GB"/>
              <a:t>Single-use drying material (OR:2.9; CI:1.58–5.14)</a:t>
            </a:r>
          </a:p>
          <a:p>
            <a:r>
              <a:rPr lang="en-GB"/>
              <a:t>Lower workload (OR:29.4; CI:12.9–67.0) </a:t>
            </a:r>
          </a:p>
          <a:p>
            <a:r>
              <a:rPr lang="en-GB"/>
              <a:t>More knowledge (OR:1.89; CI:1.02–3.49)</a:t>
            </a:r>
          </a:p>
          <a:p>
            <a:r>
              <a:rPr lang="en-GB"/>
              <a:t>Environment with more reminders from colleagues (OR:1.20; CI:0.98–1.46) </a:t>
            </a:r>
          </a:p>
          <a:p>
            <a:endParaRPr lang="en-GB"/>
          </a:p>
          <a:p>
            <a:r>
              <a:rPr lang="en-GB" u="sng"/>
              <a:t>Glove Recontamination:</a:t>
            </a:r>
          </a:p>
          <a:p>
            <a:r>
              <a:rPr lang="en-GB"/>
              <a:t>Length of time elapsed since donning gloves (OR:4.5; CI:2.5–8.0)</a:t>
            </a:r>
          </a:p>
          <a:p>
            <a:pPr algn="ctr"/>
            <a:endParaRPr lang="en-GB"/>
          </a:p>
          <a:p>
            <a:pPr algn="ctr"/>
            <a:r>
              <a:rPr lang="en-GB" b="1"/>
              <a:t>Are they separate behaviours then?</a:t>
            </a:r>
          </a:p>
        </p:txBody>
      </p:sp>
    </p:spTree>
    <p:extLst>
      <p:ext uri="{BB962C8B-B14F-4D97-AF65-F5344CB8AC3E}">
        <p14:creationId xmlns:p14="http://schemas.microsoft.com/office/powerpoint/2010/main" val="12895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2E7781A-FD5A-884A-B863-62CBBBAD9901}"/>
              </a:ext>
            </a:extLst>
          </p:cNvPr>
          <p:cNvSpPr>
            <a:spLocks noGrp="1"/>
          </p:cNvSpPr>
          <p:nvPr>
            <p:ph type="title"/>
          </p:nvPr>
        </p:nvSpPr>
        <p:spPr>
          <a:xfrm>
            <a:off x="611030" y="279132"/>
            <a:ext cx="9480857" cy="623236"/>
          </a:xfrm>
        </p:spPr>
        <p:txBody>
          <a:bodyPr>
            <a:normAutofit fontScale="90000"/>
          </a:bodyPr>
          <a:lstStyle/>
          <a:p>
            <a:r>
              <a:rPr lang="en-GB"/>
              <a:t>Why is recontamination particularly important at birth?</a:t>
            </a:r>
          </a:p>
        </p:txBody>
      </p:sp>
      <p:pic>
        <p:nvPicPr>
          <p:cNvPr id="15" name="Picture 14" descr="IMG_2331.jpg">
            <a:extLst>
              <a:ext uri="{FF2B5EF4-FFF2-40B4-BE49-F238E27FC236}">
                <a16:creationId xmlns:a16="http://schemas.microsoft.com/office/drawing/2014/main" id="{6CFC5973-2F4B-1943-8815-3EFA9F4EF4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 y="1049867"/>
            <a:ext cx="4356101" cy="5808134"/>
          </a:xfrm>
          <a:prstGeom prst="rect">
            <a:avLst/>
          </a:prstGeom>
          <a:ln>
            <a:solidFill>
              <a:schemeClr val="bg1"/>
            </a:solidFill>
          </a:ln>
        </p:spPr>
      </p:pic>
      <p:pic>
        <p:nvPicPr>
          <p:cNvPr id="16" name="Picture 15" descr="IMG_2332.jpg">
            <a:extLst>
              <a:ext uri="{FF2B5EF4-FFF2-40B4-BE49-F238E27FC236}">
                <a16:creationId xmlns:a16="http://schemas.microsoft.com/office/drawing/2014/main" id="{C2132169-101E-0148-8BA6-8134AE3860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877"/>
          <a:stretch/>
        </p:blipFill>
        <p:spPr>
          <a:xfrm>
            <a:off x="4261864" y="1632539"/>
            <a:ext cx="4866792" cy="3884365"/>
          </a:xfrm>
          <a:prstGeom prst="rect">
            <a:avLst/>
          </a:prstGeom>
        </p:spPr>
      </p:pic>
      <p:sp>
        <p:nvSpPr>
          <p:cNvPr id="27" name="Rectangle 26">
            <a:extLst>
              <a:ext uri="{FF2B5EF4-FFF2-40B4-BE49-F238E27FC236}">
                <a16:creationId xmlns:a16="http://schemas.microsoft.com/office/drawing/2014/main" id="{E260B910-FB81-3946-9E18-07BBAB827C76}"/>
              </a:ext>
            </a:extLst>
          </p:cNvPr>
          <p:cNvSpPr/>
          <p:nvPr/>
        </p:nvSpPr>
        <p:spPr>
          <a:xfrm>
            <a:off x="9128656" y="2613392"/>
            <a:ext cx="4572000" cy="1554272"/>
          </a:xfrm>
          <a:prstGeom prst="rect">
            <a:avLst/>
          </a:prstGeom>
        </p:spPr>
        <p:txBody>
          <a:bodyPr>
            <a:spAutoFit/>
          </a:bodyPr>
          <a:lstStyle/>
          <a:p>
            <a:r>
              <a:rPr lang="en-GB" sz="1900">
                <a:solidFill>
                  <a:srgbClr val="000000"/>
                </a:solidFill>
                <a:latin typeface="Corbel" panose="020B0503020204020204"/>
              </a:rPr>
              <a:t>Mother and baby</a:t>
            </a:r>
          </a:p>
          <a:p>
            <a:r>
              <a:rPr lang="en-GB" sz="1900">
                <a:solidFill>
                  <a:srgbClr val="000000"/>
                </a:solidFill>
                <a:latin typeface="Corbel" panose="020B0503020204020204"/>
              </a:rPr>
              <a:t>24/7</a:t>
            </a:r>
          </a:p>
          <a:p>
            <a:r>
              <a:rPr lang="en-GB" sz="1900">
                <a:solidFill>
                  <a:srgbClr val="000000"/>
                </a:solidFill>
                <a:latin typeface="Corbel" panose="020B0503020204020204"/>
              </a:rPr>
              <a:t>A stochastic event</a:t>
            </a:r>
          </a:p>
          <a:p>
            <a:r>
              <a:rPr lang="en-GB" sz="1900">
                <a:solidFill>
                  <a:srgbClr val="000000"/>
                </a:solidFill>
                <a:latin typeface="Corbel" panose="020B0503020204020204"/>
              </a:rPr>
              <a:t>Complicated/uncomplicated</a:t>
            </a:r>
          </a:p>
          <a:p>
            <a:r>
              <a:rPr lang="en-GB" sz="1900">
                <a:solidFill>
                  <a:srgbClr val="000000"/>
                </a:solidFill>
                <a:latin typeface="Corbel" panose="020B0503020204020204"/>
              </a:rPr>
              <a:t>Surgery/wounds/body fluids</a:t>
            </a:r>
          </a:p>
        </p:txBody>
      </p:sp>
      <p:sp>
        <p:nvSpPr>
          <p:cNvPr id="2" name="Oval 1">
            <a:extLst>
              <a:ext uri="{FF2B5EF4-FFF2-40B4-BE49-F238E27FC236}">
                <a16:creationId xmlns:a16="http://schemas.microsoft.com/office/drawing/2014/main" id="{A47773F4-2BDB-A647-A5B2-6B36A4F0A5CB}"/>
              </a:ext>
            </a:extLst>
          </p:cNvPr>
          <p:cNvSpPr/>
          <p:nvPr/>
        </p:nvSpPr>
        <p:spPr>
          <a:xfrm>
            <a:off x="7534952" y="2880453"/>
            <a:ext cx="5420636" cy="1554272"/>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latin typeface="Corbel" panose="020B0503020204020204"/>
            </a:endParaRPr>
          </a:p>
        </p:txBody>
      </p:sp>
    </p:spTree>
    <p:extLst>
      <p:ext uri="{BB962C8B-B14F-4D97-AF65-F5344CB8AC3E}">
        <p14:creationId xmlns:p14="http://schemas.microsoft.com/office/powerpoint/2010/main" val="7267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4ED46EE-B5DF-F94F-8C05-08B8C36E24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60" y="354843"/>
            <a:ext cx="11290417" cy="4181372"/>
          </a:xfrm>
          <a:prstGeom prst="rect">
            <a:avLst/>
          </a:prstGeom>
        </p:spPr>
      </p:pic>
      <p:pic>
        <p:nvPicPr>
          <p:cNvPr id="23" name="Picture 22">
            <a:extLst>
              <a:ext uri="{FF2B5EF4-FFF2-40B4-BE49-F238E27FC236}">
                <a16:creationId xmlns:a16="http://schemas.microsoft.com/office/drawing/2014/main" id="{1CA599A0-BB3A-8A4A-8FC1-B04A0FC97E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760" y="3152363"/>
            <a:ext cx="11290417" cy="1406876"/>
          </a:xfrm>
          <a:prstGeom prst="rect">
            <a:avLst/>
          </a:prstGeom>
          <a:ln>
            <a:solidFill>
              <a:schemeClr val="bg1"/>
            </a:solidFill>
          </a:ln>
        </p:spPr>
      </p:pic>
      <p:sp>
        <p:nvSpPr>
          <p:cNvPr id="16" name="Rectangle 15">
            <a:extLst>
              <a:ext uri="{FF2B5EF4-FFF2-40B4-BE49-F238E27FC236}">
                <a16:creationId xmlns:a16="http://schemas.microsoft.com/office/drawing/2014/main" id="{F5C1F373-6381-4B4B-BD0F-42AABE306618}"/>
              </a:ext>
            </a:extLst>
          </p:cNvPr>
          <p:cNvSpPr/>
          <p:nvPr/>
        </p:nvSpPr>
        <p:spPr>
          <a:xfrm>
            <a:off x="471761" y="4573432"/>
            <a:ext cx="8466702" cy="55399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6" name="Frame 5"/>
          <p:cNvSpPr/>
          <p:nvPr/>
        </p:nvSpPr>
        <p:spPr>
          <a:xfrm>
            <a:off x="166947" y="47992"/>
            <a:ext cx="11911322" cy="6574675"/>
          </a:xfrm>
          <a:prstGeom prst="frame">
            <a:avLst>
              <a:gd name="adj1" fmla="val 36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prstClr val="black"/>
              </a:solidFill>
              <a:latin typeface="Calibri"/>
            </a:endParaRPr>
          </a:p>
        </p:txBody>
      </p:sp>
      <p:sp>
        <p:nvSpPr>
          <p:cNvPr id="9" name="TextBox 8"/>
          <p:cNvSpPr txBox="1"/>
          <p:nvPr/>
        </p:nvSpPr>
        <p:spPr>
          <a:xfrm>
            <a:off x="454734" y="4578546"/>
            <a:ext cx="4250378" cy="553998"/>
          </a:xfrm>
          <a:prstGeom prst="rect">
            <a:avLst/>
          </a:prstGeom>
          <a:noFill/>
        </p:spPr>
        <p:txBody>
          <a:bodyPr wrap="square" rtlCol="0">
            <a:spAutoFit/>
          </a:bodyPr>
          <a:lstStyle/>
          <a:p>
            <a:pPr defTabSz="609482"/>
            <a:r>
              <a:rPr lang="en-US" sz="3000" b="1">
                <a:solidFill>
                  <a:prstClr val="white"/>
                </a:solidFill>
                <a:latin typeface="Arial"/>
                <a:cs typeface="Arial"/>
              </a:rPr>
              <a:t>BREAKING NEWS </a:t>
            </a:r>
          </a:p>
        </p:txBody>
      </p:sp>
      <p:sp>
        <p:nvSpPr>
          <p:cNvPr id="10" name="TextBox 9"/>
          <p:cNvSpPr txBox="1"/>
          <p:nvPr/>
        </p:nvSpPr>
        <p:spPr>
          <a:xfrm>
            <a:off x="429823" y="5174876"/>
            <a:ext cx="9349495" cy="646331"/>
          </a:xfrm>
          <a:prstGeom prst="rect">
            <a:avLst/>
          </a:prstGeom>
          <a:noFill/>
        </p:spPr>
        <p:txBody>
          <a:bodyPr wrap="square" rtlCol="0">
            <a:spAutoFit/>
          </a:bodyPr>
          <a:lstStyle/>
          <a:p>
            <a:pPr defTabSz="609482"/>
            <a:r>
              <a:rPr lang="en-US" sz="3600" b="1">
                <a:solidFill>
                  <a:prstClr val="black"/>
                </a:solidFill>
                <a:latin typeface="Arial"/>
                <a:cs typeface="Arial"/>
              </a:rPr>
              <a:t>We know the data</a:t>
            </a:r>
            <a:endParaRPr lang="en-US" sz="3600">
              <a:solidFill>
                <a:prstClr val="black"/>
              </a:solidFill>
              <a:latin typeface="Arial"/>
              <a:cs typeface="Arial"/>
            </a:endParaRPr>
          </a:p>
        </p:txBody>
      </p:sp>
      <p:sp>
        <p:nvSpPr>
          <p:cNvPr id="11" name="Rectangle 10"/>
          <p:cNvSpPr/>
          <p:nvPr/>
        </p:nvSpPr>
        <p:spPr>
          <a:xfrm>
            <a:off x="471761" y="5879614"/>
            <a:ext cx="9307557" cy="4577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prstClr val="white"/>
              </a:solidFill>
              <a:latin typeface="Calibri"/>
            </a:endParaRPr>
          </a:p>
        </p:txBody>
      </p:sp>
      <p:sp>
        <p:nvSpPr>
          <p:cNvPr id="12" name="TextBox 11"/>
          <p:cNvSpPr txBox="1"/>
          <p:nvPr/>
        </p:nvSpPr>
        <p:spPr>
          <a:xfrm>
            <a:off x="471761" y="5915763"/>
            <a:ext cx="9789410" cy="400110"/>
          </a:xfrm>
          <a:prstGeom prst="rect">
            <a:avLst/>
          </a:prstGeom>
          <a:noFill/>
        </p:spPr>
        <p:txBody>
          <a:bodyPr wrap="square" rtlCol="0">
            <a:spAutoFit/>
          </a:bodyPr>
          <a:lstStyle/>
          <a:p>
            <a:pPr defTabSz="609482"/>
            <a:r>
              <a:rPr lang="en-US" sz="2000">
                <a:solidFill>
                  <a:prstClr val="white"/>
                </a:solidFill>
                <a:latin typeface="Arial"/>
                <a:cs typeface="Arial"/>
              </a:rPr>
              <a:t>Hand hygiene in health care is a problem, it is sub optimal everywhere</a:t>
            </a:r>
          </a:p>
        </p:txBody>
      </p:sp>
      <p:grpSp>
        <p:nvGrpSpPr>
          <p:cNvPr id="18" name="Group 17">
            <a:extLst>
              <a:ext uri="{FF2B5EF4-FFF2-40B4-BE49-F238E27FC236}">
                <a16:creationId xmlns:a16="http://schemas.microsoft.com/office/drawing/2014/main" id="{AA07DDE2-E215-4C4C-97E4-E592908CA3A6}"/>
              </a:ext>
            </a:extLst>
          </p:cNvPr>
          <p:cNvGrpSpPr/>
          <p:nvPr/>
        </p:nvGrpSpPr>
        <p:grpSpPr>
          <a:xfrm>
            <a:off x="10084132" y="4719573"/>
            <a:ext cx="1630250" cy="1600361"/>
            <a:chOff x="8393857" y="5479851"/>
            <a:chExt cx="1522471" cy="1345113"/>
          </a:xfrm>
        </p:grpSpPr>
        <p:sp>
          <p:nvSpPr>
            <p:cNvPr id="2" name="Rectangle 1"/>
            <p:cNvSpPr/>
            <p:nvPr/>
          </p:nvSpPr>
          <p:spPr>
            <a:xfrm>
              <a:off x="8473698" y="5513454"/>
              <a:ext cx="1442630" cy="36650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3" name="Rectangle 2"/>
            <p:cNvSpPr/>
            <p:nvPr/>
          </p:nvSpPr>
          <p:spPr>
            <a:xfrm>
              <a:off x="8473698" y="6332082"/>
              <a:ext cx="1442630" cy="49288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4" name="TextBox 3"/>
            <p:cNvSpPr txBox="1"/>
            <p:nvPr/>
          </p:nvSpPr>
          <p:spPr>
            <a:xfrm>
              <a:off x="8552111" y="5479851"/>
              <a:ext cx="1364217" cy="384214"/>
            </a:xfrm>
            <a:prstGeom prst="rect">
              <a:avLst/>
            </a:prstGeom>
            <a:noFill/>
          </p:spPr>
          <p:txBody>
            <a:bodyPr wrap="square" rtlCol="0">
              <a:spAutoFit/>
            </a:bodyPr>
            <a:lstStyle/>
            <a:p>
              <a:pPr algn="ctr" defTabSz="609482"/>
              <a:r>
                <a:rPr lang="en-US" sz="2419">
                  <a:solidFill>
                    <a:prstClr val="white"/>
                  </a:solidFill>
                  <a:latin typeface="Arial"/>
                  <a:cs typeface="Arial"/>
                </a:rPr>
                <a:t>Live</a:t>
              </a:r>
            </a:p>
          </p:txBody>
        </p:sp>
        <p:sp>
          <p:nvSpPr>
            <p:cNvPr id="5" name="TextBox 4"/>
            <p:cNvSpPr txBox="1"/>
            <p:nvPr/>
          </p:nvSpPr>
          <p:spPr>
            <a:xfrm>
              <a:off x="8393857" y="6378468"/>
              <a:ext cx="1522471" cy="322494"/>
            </a:xfrm>
            <a:prstGeom prst="rect">
              <a:avLst/>
            </a:prstGeom>
            <a:noFill/>
          </p:spPr>
          <p:txBody>
            <a:bodyPr wrap="square" rtlCol="0">
              <a:spAutoFit/>
            </a:bodyPr>
            <a:lstStyle/>
            <a:p>
              <a:pPr algn="ctr" defTabSz="609482"/>
              <a:r>
                <a:rPr lang="en-US" sz="1934">
                  <a:solidFill>
                    <a:prstClr val="white"/>
                  </a:solidFill>
                  <a:latin typeface="Arial"/>
                  <a:cs typeface="Arial"/>
                </a:rPr>
                <a:t>May 7 2020 </a:t>
              </a:r>
            </a:p>
          </p:txBody>
        </p:sp>
        <p:pic>
          <p:nvPicPr>
            <p:cNvPr id="17" name="Picture 16">
              <a:extLst>
                <a:ext uri="{FF2B5EF4-FFF2-40B4-BE49-F238E27FC236}">
                  <a16:creationId xmlns:a16="http://schemas.microsoft.com/office/drawing/2014/main" id="{59967E0B-8D31-6E41-9280-12F76D4CE5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3698" y="5879182"/>
              <a:ext cx="1442630" cy="460174"/>
            </a:xfrm>
            <a:prstGeom prst="rect">
              <a:avLst/>
            </a:prstGeom>
          </p:spPr>
        </p:pic>
      </p:grpSp>
      <p:sp>
        <p:nvSpPr>
          <p:cNvPr id="20" name="TextBox 19"/>
          <p:cNvSpPr txBox="1"/>
          <p:nvPr/>
        </p:nvSpPr>
        <p:spPr>
          <a:xfrm>
            <a:off x="282128" y="6581001"/>
            <a:ext cx="8845967" cy="276999"/>
          </a:xfrm>
          <a:prstGeom prst="rect">
            <a:avLst/>
          </a:prstGeom>
          <a:noFill/>
        </p:spPr>
        <p:txBody>
          <a:bodyPr wrap="square" rtlCol="0">
            <a:spAutoFit/>
          </a:bodyPr>
          <a:lstStyle/>
          <a:p>
            <a:pPr defTabSz="829269"/>
            <a:r>
              <a:rPr lang="en-US" sz="1200">
                <a:solidFill>
                  <a:prstClr val="black"/>
                </a:solidFill>
                <a:latin typeface="Arial" charset="0"/>
                <a:ea typeface="Arial" charset="0"/>
                <a:cs typeface="Arial" charset="0"/>
                <a:hlinkClick r:id="rId6"/>
              </a:rPr>
              <a:t>https://www.who.int/infection-prevention/publications/hh_evidence/en/</a:t>
            </a:r>
            <a:r>
              <a:rPr lang="en-US" sz="1200">
                <a:solidFill>
                  <a:prstClr val="black"/>
                </a:solidFill>
                <a:latin typeface="Arial" charset="0"/>
                <a:ea typeface="Arial" charset="0"/>
                <a:cs typeface="Arial" charset="0"/>
              </a:rPr>
              <a:t> </a:t>
            </a:r>
          </a:p>
        </p:txBody>
      </p:sp>
    </p:spTree>
    <p:extLst>
      <p:ext uri="{BB962C8B-B14F-4D97-AF65-F5344CB8AC3E}">
        <p14:creationId xmlns:p14="http://schemas.microsoft.com/office/powerpoint/2010/main" val="34938415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0323-A5DF-064E-82CB-7FD04AA5FAAB}"/>
              </a:ext>
            </a:extLst>
          </p:cNvPr>
          <p:cNvSpPr>
            <a:spLocks noGrp="1"/>
          </p:cNvSpPr>
          <p:nvPr>
            <p:ph type="title"/>
          </p:nvPr>
        </p:nvSpPr>
        <p:spPr/>
        <p:txBody>
          <a:bodyPr/>
          <a:lstStyle/>
          <a:p>
            <a:r>
              <a:rPr lang="en-GB"/>
              <a:t>Pilots – feasibility and acceptability </a:t>
            </a:r>
          </a:p>
        </p:txBody>
      </p:sp>
      <p:grpSp>
        <p:nvGrpSpPr>
          <p:cNvPr id="6" name="Group 5">
            <a:extLst>
              <a:ext uri="{FF2B5EF4-FFF2-40B4-BE49-F238E27FC236}">
                <a16:creationId xmlns:a16="http://schemas.microsoft.com/office/drawing/2014/main" id="{9D340001-F79E-D04C-8144-43B70927D782}"/>
              </a:ext>
            </a:extLst>
          </p:cNvPr>
          <p:cNvGrpSpPr/>
          <p:nvPr/>
        </p:nvGrpSpPr>
        <p:grpSpPr>
          <a:xfrm>
            <a:off x="760318" y="1250576"/>
            <a:ext cx="3140603" cy="4369779"/>
            <a:chOff x="331370" y="1187567"/>
            <a:chExt cx="3140603" cy="4369779"/>
          </a:xfrm>
        </p:grpSpPr>
        <p:grpSp>
          <p:nvGrpSpPr>
            <p:cNvPr id="7" name="Group 6">
              <a:extLst>
                <a:ext uri="{FF2B5EF4-FFF2-40B4-BE49-F238E27FC236}">
                  <a16:creationId xmlns:a16="http://schemas.microsoft.com/office/drawing/2014/main" id="{DA6687F9-85CF-4843-8921-78D5443799DA}"/>
                </a:ext>
              </a:extLst>
            </p:cNvPr>
            <p:cNvGrpSpPr/>
            <p:nvPr/>
          </p:nvGrpSpPr>
          <p:grpSpPr>
            <a:xfrm>
              <a:off x="331370" y="1552677"/>
              <a:ext cx="3140603" cy="4004669"/>
              <a:chOff x="4736639" y="1503361"/>
              <a:chExt cx="3140603" cy="4004669"/>
            </a:xfrm>
          </p:grpSpPr>
          <p:sp>
            <p:nvSpPr>
              <p:cNvPr id="10" name="TextBox 9">
                <a:extLst>
                  <a:ext uri="{FF2B5EF4-FFF2-40B4-BE49-F238E27FC236}">
                    <a16:creationId xmlns:a16="http://schemas.microsoft.com/office/drawing/2014/main" id="{FCB6FE73-08D6-A642-BE2F-5CD7B15EA76C}"/>
                  </a:ext>
                </a:extLst>
              </p:cNvPr>
              <p:cNvSpPr txBox="1"/>
              <p:nvPr/>
            </p:nvSpPr>
            <p:spPr>
              <a:xfrm>
                <a:off x="4747269" y="1503361"/>
                <a:ext cx="2644570" cy="646331"/>
              </a:xfrm>
              <a:prstGeom prst="rect">
                <a:avLst/>
              </a:prstGeom>
              <a:noFill/>
            </p:spPr>
            <p:txBody>
              <a:bodyPr wrap="none" rtlCol="0">
                <a:spAutoFit/>
              </a:bodyPr>
              <a:lstStyle/>
              <a:p>
                <a:r>
                  <a:rPr lang="en-GB">
                    <a:solidFill>
                      <a:srgbClr val="000000"/>
                    </a:solidFill>
                    <a:latin typeface="Corbel" panose="020B0503020204020204"/>
                  </a:rPr>
                  <a:t>+ Video to address beliefs </a:t>
                </a:r>
              </a:p>
              <a:p>
                <a:r>
                  <a:rPr lang="en-GB">
                    <a:solidFill>
                      <a:srgbClr val="000000"/>
                    </a:solidFill>
                    <a:latin typeface="Corbel" panose="020B0503020204020204"/>
                  </a:rPr>
                  <a:t>about efficacy</a:t>
                </a:r>
              </a:p>
            </p:txBody>
          </p:sp>
          <p:sp>
            <p:nvSpPr>
              <p:cNvPr id="11" name="TextBox 10">
                <a:extLst>
                  <a:ext uri="{FF2B5EF4-FFF2-40B4-BE49-F238E27FC236}">
                    <a16:creationId xmlns:a16="http://schemas.microsoft.com/office/drawing/2014/main" id="{2051F0EF-EBBC-134A-9E7B-138F0CB37208}"/>
                  </a:ext>
                </a:extLst>
              </p:cNvPr>
              <p:cNvSpPr txBox="1"/>
              <p:nvPr/>
            </p:nvSpPr>
            <p:spPr>
              <a:xfrm>
                <a:off x="4736639" y="4584700"/>
                <a:ext cx="3140603" cy="923330"/>
              </a:xfrm>
              <a:prstGeom prst="rect">
                <a:avLst/>
              </a:prstGeom>
              <a:noFill/>
            </p:spPr>
            <p:txBody>
              <a:bodyPr wrap="none" rtlCol="0">
                <a:spAutoFit/>
              </a:bodyPr>
              <a:lstStyle/>
              <a:p>
                <a:r>
                  <a:rPr lang="en-GB">
                    <a:solidFill>
                      <a:srgbClr val="000000"/>
                    </a:solidFill>
                    <a:latin typeface="Corbel" panose="020B0503020204020204"/>
                  </a:rPr>
                  <a:t>+ Role play to address beliefs </a:t>
                </a:r>
              </a:p>
              <a:p>
                <a:r>
                  <a:rPr lang="en-GB">
                    <a:solidFill>
                      <a:srgbClr val="000000"/>
                    </a:solidFill>
                    <a:latin typeface="Corbel" panose="020B0503020204020204"/>
                  </a:rPr>
                  <a:t>about  comparative advantage </a:t>
                </a:r>
              </a:p>
              <a:p>
                <a:r>
                  <a:rPr lang="en-GB">
                    <a:solidFill>
                      <a:srgbClr val="000000"/>
                    </a:solidFill>
                    <a:latin typeface="Corbel" panose="020B0503020204020204"/>
                  </a:rPr>
                  <a:t>vs. </a:t>
                </a:r>
                <a:r>
                  <a:rPr lang="en-GB" err="1">
                    <a:solidFill>
                      <a:srgbClr val="000000"/>
                    </a:solidFill>
                    <a:latin typeface="Corbel" panose="020B0503020204020204"/>
                  </a:rPr>
                  <a:t>water&amp;soap</a:t>
                </a:r>
                <a:endParaRPr lang="en-GB">
                  <a:solidFill>
                    <a:srgbClr val="000000"/>
                  </a:solidFill>
                  <a:latin typeface="Corbel" panose="020B0503020204020204"/>
                </a:endParaRPr>
              </a:p>
            </p:txBody>
          </p:sp>
          <p:sp>
            <p:nvSpPr>
              <p:cNvPr id="12" name="TextBox 11">
                <a:extLst>
                  <a:ext uri="{FF2B5EF4-FFF2-40B4-BE49-F238E27FC236}">
                    <a16:creationId xmlns:a16="http://schemas.microsoft.com/office/drawing/2014/main" id="{4B9FC026-8715-E248-A38A-03DA958F01B5}"/>
                  </a:ext>
                </a:extLst>
              </p:cNvPr>
              <p:cNvSpPr txBox="1"/>
              <p:nvPr/>
            </p:nvSpPr>
            <p:spPr>
              <a:xfrm>
                <a:off x="4736639" y="2955087"/>
                <a:ext cx="1772858" cy="923330"/>
              </a:xfrm>
              <a:prstGeom prst="rect">
                <a:avLst/>
              </a:prstGeom>
              <a:noFill/>
            </p:spPr>
            <p:txBody>
              <a:bodyPr wrap="none" rtlCol="0">
                <a:spAutoFit/>
              </a:bodyPr>
              <a:lstStyle/>
              <a:p>
                <a:r>
                  <a:rPr lang="en-GB">
                    <a:solidFill>
                      <a:srgbClr val="000000"/>
                    </a:solidFill>
                    <a:latin typeface="Corbel" panose="020B0503020204020204"/>
                  </a:rPr>
                  <a:t>+ Location! </a:t>
                </a:r>
              </a:p>
              <a:p>
                <a:r>
                  <a:rPr lang="en-GB">
                    <a:solidFill>
                      <a:srgbClr val="000000"/>
                    </a:solidFill>
                    <a:latin typeface="Corbel" panose="020B0503020204020204"/>
                  </a:rPr>
                  <a:t>Personal vs.</a:t>
                </a:r>
              </a:p>
              <a:p>
                <a:r>
                  <a:rPr lang="en-GB">
                    <a:solidFill>
                      <a:srgbClr val="000000"/>
                    </a:solidFill>
                    <a:latin typeface="Corbel" panose="020B0503020204020204"/>
                  </a:rPr>
                  <a:t>common bottles</a:t>
                </a:r>
              </a:p>
            </p:txBody>
          </p:sp>
        </p:grpSp>
        <p:sp>
          <p:nvSpPr>
            <p:cNvPr id="8" name="TextBox 7">
              <a:extLst>
                <a:ext uri="{FF2B5EF4-FFF2-40B4-BE49-F238E27FC236}">
                  <a16:creationId xmlns:a16="http://schemas.microsoft.com/office/drawing/2014/main" id="{FA3F0AB5-EB41-7142-AB95-48D0373CD12E}"/>
                </a:ext>
              </a:extLst>
            </p:cNvPr>
            <p:cNvSpPr txBox="1"/>
            <p:nvPr/>
          </p:nvSpPr>
          <p:spPr>
            <a:xfrm>
              <a:off x="2250095" y="1187567"/>
              <a:ext cx="816249" cy="369332"/>
            </a:xfrm>
            <a:prstGeom prst="rect">
              <a:avLst/>
            </a:prstGeom>
            <a:noFill/>
          </p:spPr>
          <p:txBody>
            <a:bodyPr wrap="none" rtlCol="0">
              <a:spAutoFit/>
            </a:bodyPr>
            <a:lstStyle/>
            <a:p>
              <a:r>
                <a:rPr lang="en-GB" b="1">
                  <a:solidFill>
                    <a:srgbClr val="000000"/>
                  </a:solidFill>
                  <a:latin typeface="Corbel" panose="020B0503020204020204"/>
                </a:rPr>
                <a:t>Pilot 1</a:t>
              </a:r>
            </a:p>
          </p:txBody>
        </p:sp>
      </p:grpSp>
      <p:sp>
        <p:nvSpPr>
          <p:cNvPr id="13" name="TextBox 12">
            <a:extLst>
              <a:ext uri="{FF2B5EF4-FFF2-40B4-BE49-F238E27FC236}">
                <a16:creationId xmlns:a16="http://schemas.microsoft.com/office/drawing/2014/main" id="{A2E896BB-4007-9848-AC21-17BBCA833E02}"/>
              </a:ext>
            </a:extLst>
          </p:cNvPr>
          <p:cNvSpPr txBox="1"/>
          <p:nvPr/>
        </p:nvSpPr>
        <p:spPr>
          <a:xfrm>
            <a:off x="611029" y="5657158"/>
            <a:ext cx="6545318" cy="923330"/>
          </a:xfrm>
          <a:prstGeom prst="rect">
            <a:avLst/>
          </a:prstGeom>
          <a:noFill/>
          <a:ln>
            <a:solidFill>
              <a:schemeClr val="tx1"/>
            </a:solidFill>
          </a:ln>
        </p:spPr>
        <p:txBody>
          <a:bodyPr wrap="none" rtlCol="0">
            <a:spAutoFit/>
          </a:bodyPr>
          <a:lstStyle/>
          <a:p>
            <a:r>
              <a:rPr lang="en-GB">
                <a:solidFill>
                  <a:srgbClr val="000000"/>
                </a:solidFill>
                <a:latin typeface="Corbel" panose="020B0503020204020204"/>
              </a:rPr>
              <a:t>144 HH opportunities observed:</a:t>
            </a:r>
          </a:p>
          <a:p>
            <a:pPr marL="285750" indent="-285750">
              <a:buFont typeface="Arial" panose="020B0604020202020204" pitchFamily="34" charset="0"/>
              <a:buChar char="•"/>
            </a:pPr>
            <a:r>
              <a:rPr lang="en-GB">
                <a:solidFill>
                  <a:srgbClr val="000000"/>
                </a:solidFill>
                <a:latin typeface="Corbel" panose="020B0503020204020204"/>
              </a:rPr>
              <a:t>71% compliance before procedures</a:t>
            </a:r>
          </a:p>
          <a:p>
            <a:pPr marL="285750" indent="-285750">
              <a:buFont typeface="Arial" panose="020B0604020202020204" pitchFamily="34" charset="0"/>
              <a:buChar char="•"/>
            </a:pPr>
            <a:r>
              <a:rPr lang="en-GB">
                <a:solidFill>
                  <a:srgbClr val="000000"/>
                </a:solidFill>
                <a:latin typeface="Corbel" panose="020B0503020204020204"/>
              </a:rPr>
              <a:t>75% of hand hygiene with Hand Rub; 100% with personal bottles</a:t>
            </a:r>
          </a:p>
        </p:txBody>
      </p:sp>
      <p:grpSp>
        <p:nvGrpSpPr>
          <p:cNvPr id="14" name="Group 13">
            <a:extLst>
              <a:ext uri="{FF2B5EF4-FFF2-40B4-BE49-F238E27FC236}">
                <a16:creationId xmlns:a16="http://schemas.microsoft.com/office/drawing/2014/main" id="{0E3EEEE6-738A-9C40-872F-A4E396F40E9A}"/>
              </a:ext>
            </a:extLst>
          </p:cNvPr>
          <p:cNvGrpSpPr/>
          <p:nvPr/>
        </p:nvGrpSpPr>
        <p:grpSpPr>
          <a:xfrm>
            <a:off x="7743540" y="1250576"/>
            <a:ext cx="3293317" cy="3249229"/>
            <a:chOff x="5282206" y="1180185"/>
            <a:chExt cx="3293317" cy="3249229"/>
          </a:xfrm>
        </p:grpSpPr>
        <p:grpSp>
          <p:nvGrpSpPr>
            <p:cNvPr id="15" name="Group 14">
              <a:extLst>
                <a:ext uri="{FF2B5EF4-FFF2-40B4-BE49-F238E27FC236}">
                  <a16:creationId xmlns:a16="http://schemas.microsoft.com/office/drawing/2014/main" id="{53A97D44-9E8F-6247-A816-F0148C3F5621}"/>
                </a:ext>
              </a:extLst>
            </p:cNvPr>
            <p:cNvGrpSpPr/>
            <p:nvPr/>
          </p:nvGrpSpPr>
          <p:grpSpPr>
            <a:xfrm>
              <a:off x="5282206" y="1551307"/>
              <a:ext cx="3293317" cy="2878107"/>
              <a:chOff x="5282206" y="1551307"/>
              <a:chExt cx="3293317" cy="2878107"/>
            </a:xfrm>
          </p:grpSpPr>
          <p:pic>
            <p:nvPicPr>
              <p:cNvPr id="17" name="Picture 16">
                <a:extLst>
                  <a:ext uri="{FF2B5EF4-FFF2-40B4-BE49-F238E27FC236}">
                    <a16:creationId xmlns:a16="http://schemas.microsoft.com/office/drawing/2014/main" id="{CE4CAB55-DFB8-B848-8AE6-E5B1E667EFF8}"/>
                  </a:ext>
                </a:extLst>
              </p:cNvPr>
              <p:cNvPicPr>
                <a:picLocks noChangeAspect="1"/>
              </p:cNvPicPr>
              <p:nvPr/>
            </p:nvPicPr>
            <p:blipFill>
              <a:blip r:embed="rId3"/>
              <a:stretch>
                <a:fillRect/>
              </a:stretch>
            </p:blipFill>
            <p:spPr>
              <a:xfrm>
                <a:off x="5282206" y="2338311"/>
                <a:ext cx="3293317" cy="2091103"/>
              </a:xfrm>
              <a:prstGeom prst="rect">
                <a:avLst/>
              </a:prstGeom>
            </p:spPr>
          </p:pic>
          <p:sp>
            <p:nvSpPr>
              <p:cNvPr id="18" name="TextBox 17">
                <a:extLst>
                  <a:ext uri="{FF2B5EF4-FFF2-40B4-BE49-F238E27FC236}">
                    <a16:creationId xmlns:a16="http://schemas.microsoft.com/office/drawing/2014/main" id="{E91E4E40-CA00-DA4B-AB0C-0024DA7E9699}"/>
                  </a:ext>
                </a:extLst>
              </p:cNvPr>
              <p:cNvSpPr txBox="1"/>
              <p:nvPr/>
            </p:nvSpPr>
            <p:spPr>
              <a:xfrm>
                <a:off x="5282206" y="1551307"/>
                <a:ext cx="3151825" cy="369332"/>
              </a:xfrm>
              <a:prstGeom prst="rect">
                <a:avLst/>
              </a:prstGeom>
              <a:noFill/>
            </p:spPr>
            <p:txBody>
              <a:bodyPr wrap="none" rtlCol="0">
                <a:spAutoFit/>
              </a:bodyPr>
              <a:lstStyle/>
              <a:p>
                <a:r>
                  <a:rPr lang="en-GB">
                    <a:solidFill>
                      <a:srgbClr val="000000"/>
                    </a:solidFill>
                    <a:latin typeface="Corbel" panose="020B0503020204020204"/>
                  </a:rPr>
                  <a:t>+ layout change (participatory) </a:t>
                </a:r>
              </a:p>
            </p:txBody>
          </p:sp>
        </p:grpSp>
        <p:sp>
          <p:nvSpPr>
            <p:cNvPr id="16" name="TextBox 15">
              <a:extLst>
                <a:ext uri="{FF2B5EF4-FFF2-40B4-BE49-F238E27FC236}">
                  <a16:creationId xmlns:a16="http://schemas.microsoft.com/office/drawing/2014/main" id="{6F268B0F-7299-1D45-971E-D9F771D7754E}"/>
                </a:ext>
              </a:extLst>
            </p:cNvPr>
            <p:cNvSpPr txBox="1"/>
            <p:nvPr/>
          </p:nvSpPr>
          <p:spPr>
            <a:xfrm>
              <a:off x="6415881" y="1180185"/>
              <a:ext cx="817853" cy="369332"/>
            </a:xfrm>
            <a:prstGeom prst="rect">
              <a:avLst/>
            </a:prstGeom>
            <a:noFill/>
          </p:spPr>
          <p:txBody>
            <a:bodyPr wrap="none" rtlCol="0">
              <a:spAutoFit/>
            </a:bodyPr>
            <a:lstStyle/>
            <a:p>
              <a:r>
                <a:rPr lang="en-GB" b="1">
                  <a:solidFill>
                    <a:srgbClr val="000000"/>
                  </a:solidFill>
                  <a:latin typeface="Corbel" panose="020B0503020204020204"/>
                </a:rPr>
                <a:t>Pilot 2</a:t>
              </a:r>
            </a:p>
          </p:txBody>
        </p:sp>
      </p:grpSp>
      <p:sp>
        <p:nvSpPr>
          <p:cNvPr id="19" name="Rectangle 18">
            <a:extLst>
              <a:ext uri="{FF2B5EF4-FFF2-40B4-BE49-F238E27FC236}">
                <a16:creationId xmlns:a16="http://schemas.microsoft.com/office/drawing/2014/main" id="{AE35A9CF-4133-9D40-8B9E-526CA025FAE8}"/>
              </a:ext>
            </a:extLst>
          </p:cNvPr>
          <p:cNvSpPr/>
          <p:nvPr/>
        </p:nvSpPr>
        <p:spPr>
          <a:xfrm>
            <a:off x="7401955" y="4824542"/>
            <a:ext cx="4572000" cy="1754326"/>
          </a:xfrm>
          <a:prstGeom prst="rect">
            <a:avLst/>
          </a:prstGeom>
          <a:ln>
            <a:solidFill>
              <a:schemeClr val="tx1"/>
            </a:solidFill>
          </a:ln>
        </p:spPr>
        <p:txBody>
          <a:bodyPr>
            <a:spAutoFit/>
          </a:bodyPr>
          <a:lstStyle/>
          <a:p>
            <a:r>
              <a:rPr lang="en-GB">
                <a:solidFill>
                  <a:srgbClr val="000000"/>
                </a:solidFill>
                <a:latin typeface="Corbel" panose="020B0503020204020204"/>
              </a:rPr>
              <a:t>11 deliveries observed after intervention: </a:t>
            </a:r>
          </a:p>
          <a:p>
            <a:pPr marL="285750" indent="-285750">
              <a:buFont typeface="Arial" panose="020B0604020202020204" pitchFamily="34" charset="0"/>
              <a:buChar char="•"/>
            </a:pPr>
            <a:r>
              <a:rPr lang="en-GB">
                <a:solidFill>
                  <a:srgbClr val="000000"/>
                </a:solidFill>
                <a:latin typeface="Corbel" panose="020B0503020204020204"/>
              </a:rPr>
              <a:t>all birth attendants used the birth kits</a:t>
            </a:r>
          </a:p>
          <a:p>
            <a:pPr marL="285750" indent="-285750">
              <a:buFont typeface="Arial" panose="020B0604020202020204" pitchFamily="34" charset="0"/>
              <a:buChar char="•"/>
            </a:pPr>
            <a:r>
              <a:rPr lang="en-GB">
                <a:solidFill>
                  <a:srgbClr val="000000"/>
                </a:solidFill>
                <a:latin typeface="Corbel" panose="020B0503020204020204"/>
              </a:rPr>
              <a:t>Those responsible for making kits are doing it every time</a:t>
            </a:r>
          </a:p>
          <a:p>
            <a:pPr marL="285750" indent="-285750">
              <a:buFont typeface="Arial" panose="020B0604020202020204" pitchFamily="34" charset="0"/>
              <a:buChar char="•"/>
            </a:pPr>
            <a:r>
              <a:rPr lang="en-GB">
                <a:solidFill>
                  <a:srgbClr val="000000"/>
                </a:solidFill>
                <a:latin typeface="Corbel" panose="020B0503020204020204"/>
              </a:rPr>
              <a:t>Sets left open and unused: in three shifts 0; in two shifts 1</a:t>
            </a:r>
          </a:p>
        </p:txBody>
      </p:sp>
      <p:pic>
        <p:nvPicPr>
          <p:cNvPr id="20" name="Picture 19">
            <a:extLst>
              <a:ext uri="{FF2B5EF4-FFF2-40B4-BE49-F238E27FC236}">
                <a16:creationId xmlns:a16="http://schemas.microsoft.com/office/drawing/2014/main" id="{B7545446-C303-E143-BC13-CA9707760BAC}"/>
              </a:ext>
            </a:extLst>
          </p:cNvPr>
          <p:cNvPicPr>
            <a:picLocks noChangeAspect="1"/>
          </p:cNvPicPr>
          <p:nvPr/>
        </p:nvPicPr>
        <p:blipFill>
          <a:blip r:embed="rId4"/>
          <a:stretch>
            <a:fillRect/>
          </a:stretch>
        </p:blipFill>
        <p:spPr>
          <a:xfrm rot="16200000">
            <a:off x="1948138" y="2526184"/>
            <a:ext cx="2729705" cy="1538366"/>
          </a:xfrm>
          <a:prstGeom prst="rect">
            <a:avLst/>
          </a:prstGeom>
        </p:spPr>
      </p:pic>
    </p:spTree>
    <p:extLst>
      <p:ext uri="{BB962C8B-B14F-4D97-AF65-F5344CB8AC3E}">
        <p14:creationId xmlns:p14="http://schemas.microsoft.com/office/powerpoint/2010/main" val="356172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5D7D-6991-5044-9C32-C276070E2C41}"/>
              </a:ext>
            </a:extLst>
          </p:cNvPr>
          <p:cNvSpPr>
            <a:spLocks noGrp="1"/>
          </p:cNvSpPr>
          <p:nvPr>
            <p:ph type="title"/>
          </p:nvPr>
        </p:nvSpPr>
        <p:spPr/>
        <p:txBody>
          <a:bodyPr>
            <a:normAutofit fontScale="90000"/>
          </a:bodyPr>
          <a:lstStyle/>
          <a:p>
            <a:r>
              <a:rPr lang="en-GB"/>
              <a:t>Does recontamination have implications for COVID-19?</a:t>
            </a:r>
          </a:p>
        </p:txBody>
      </p:sp>
      <p:pic>
        <p:nvPicPr>
          <p:cNvPr id="5" name="Picture 4" descr="A screenshot of a cell phone&#10;&#10;Description automatically generated">
            <a:extLst>
              <a:ext uri="{FF2B5EF4-FFF2-40B4-BE49-F238E27FC236}">
                <a16:creationId xmlns:a16="http://schemas.microsoft.com/office/drawing/2014/main" id="{C83BA27C-CAC3-534E-82E3-B8622C530C2C}"/>
              </a:ext>
            </a:extLst>
          </p:cNvPr>
          <p:cNvPicPr>
            <a:picLocks noChangeAspect="1"/>
          </p:cNvPicPr>
          <p:nvPr/>
        </p:nvPicPr>
        <p:blipFill rotWithShape="1">
          <a:blip r:embed="rId2"/>
          <a:srcRect t="21380"/>
          <a:stretch/>
        </p:blipFill>
        <p:spPr>
          <a:xfrm>
            <a:off x="310285" y="1452034"/>
            <a:ext cx="9359900" cy="197696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EE32A9A-740D-1E49-B961-0504B86DF85A}"/>
              </a:ext>
            </a:extLst>
          </p:cNvPr>
          <p:cNvPicPr>
            <a:picLocks noChangeAspect="1"/>
          </p:cNvPicPr>
          <p:nvPr/>
        </p:nvPicPr>
        <p:blipFill>
          <a:blip r:embed="rId3"/>
          <a:stretch>
            <a:fillRect/>
          </a:stretch>
        </p:blipFill>
        <p:spPr>
          <a:xfrm>
            <a:off x="4745181" y="1152916"/>
            <a:ext cx="7136534" cy="5314440"/>
          </a:xfrm>
          <a:prstGeom prst="rect">
            <a:avLst/>
          </a:prstGeom>
        </p:spPr>
      </p:pic>
    </p:spTree>
    <p:extLst>
      <p:ext uri="{BB962C8B-B14F-4D97-AF65-F5344CB8AC3E}">
        <p14:creationId xmlns:p14="http://schemas.microsoft.com/office/powerpoint/2010/main" val="18351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B66C8-C699-5C43-B162-C7504303E0A1}"/>
              </a:ext>
            </a:extLst>
          </p:cNvPr>
          <p:cNvSpPr>
            <a:spLocks noGrp="1"/>
          </p:cNvSpPr>
          <p:nvPr>
            <p:ph type="title"/>
          </p:nvPr>
        </p:nvSpPr>
        <p:spPr/>
        <p:txBody>
          <a:bodyPr/>
          <a:lstStyle/>
          <a:p>
            <a:r>
              <a:rPr lang="en-GB"/>
              <a:t>Thank you! </a:t>
            </a:r>
          </a:p>
        </p:txBody>
      </p:sp>
      <p:sp>
        <p:nvSpPr>
          <p:cNvPr id="4" name="Rectangle 3">
            <a:extLst>
              <a:ext uri="{FF2B5EF4-FFF2-40B4-BE49-F238E27FC236}">
                <a16:creationId xmlns:a16="http://schemas.microsoft.com/office/drawing/2014/main" id="{E9919FB4-E7AA-CD4E-AC16-9815B2EA0FCE}"/>
              </a:ext>
            </a:extLst>
          </p:cNvPr>
          <p:cNvSpPr/>
          <p:nvPr/>
        </p:nvSpPr>
        <p:spPr>
          <a:xfrm>
            <a:off x="611030" y="1083733"/>
            <a:ext cx="10837491" cy="5909310"/>
          </a:xfrm>
          <a:prstGeom prst="rect">
            <a:avLst/>
          </a:prstGeom>
        </p:spPr>
        <p:txBody>
          <a:bodyPr wrap="square">
            <a:spAutoFit/>
          </a:bodyPr>
          <a:lstStyle/>
          <a:p>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Gon G, de Bruin M, de Barra M, Ali SM, Campbell OM, Graham WJ, et al. Hands washing, glove use, and avoiding recontamination before aseptic procedures at birth: A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multicenter</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time-and-motion study conducted in Zanzibar. Am J Infect Control. 2018 Oct 4; </a:t>
            </a: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Gon G, Virgo S, de Barra M, Ali SM, Campbell OM, Graham WJ, et al. Behavioural Determinants of Hand Washing and Glove Recontamination before Aseptic Procedures at Birth: A Time-and-Motion Study and Survey in Zanzibar Labour Wards. International Journal of Environmental Research and Public Health. 2020 Jan;17(4):1438. </a:t>
            </a:r>
          </a:p>
          <a:p>
            <a:endParaRPr lang="en-GB" sz="1400">
              <a:solidFill>
                <a:srgbClr val="000000"/>
              </a:solidFill>
              <a:latin typeface="Calibri" panose="020F0502020204030204" pitchFamily="34" charset="0"/>
              <a:cs typeface="Times New Roman" panose="02020603050405020304" pitchFamily="18" charset="0"/>
            </a:endParaRPr>
          </a:p>
          <a:p>
            <a:r>
              <a:rPr lang="en-GB" sz="1400">
                <a:solidFill>
                  <a:srgbClr val="000000"/>
                </a:solidFill>
                <a:latin typeface="Corbel" panose="020B0503020204020204"/>
              </a:rPr>
              <a:t>Cronin WA, Quansah MG, Larson E. Obstetric infection control in a developing country. J </a:t>
            </a:r>
            <a:r>
              <a:rPr lang="en-GB" sz="1400" err="1">
                <a:solidFill>
                  <a:srgbClr val="000000"/>
                </a:solidFill>
                <a:latin typeface="Corbel" panose="020B0503020204020204"/>
              </a:rPr>
              <a:t>Obstet</a:t>
            </a:r>
            <a:r>
              <a:rPr lang="en-GB" sz="1400">
                <a:solidFill>
                  <a:srgbClr val="000000"/>
                </a:solidFill>
                <a:latin typeface="Corbel" panose="020B0503020204020204"/>
              </a:rPr>
              <a:t> </a:t>
            </a:r>
            <a:r>
              <a:rPr lang="en-GB" sz="1400" err="1">
                <a:solidFill>
                  <a:srgbClr val="000000"/>
                </a:solidFill>
                <a:latin typeface="Corbel" panose="020B0503020204020204"/>
              </a:rPr>
              <a:t>Gynecol</a:t>
            </a:r>
            <a:r>
              <a:rPr lang="en-GB" sz="1400">
                <a:solidFill>
                  <a:srgbClr val="000000"/>
                </a:solidFill>
                <a:latin typeface="Corbel" panose="020B0503020204020204"/>
              </a:rPr>
              <a:t> Neonatal </a:t>
            </a:r>
            <a:r>
              <a:rPr lang="en-GB" sz="1400" err="1">
                <a:solidFill>
                  <a:srgbClr val="000000"/>
                </a:solidFill>
                <a:latin typeface="Corbel" panose="020B0503020204020204"/>
              </a:rPr>
              <a:t>Nurs</a:t>
            </a:r>
            <a:r>
              <a:rPr lang="en-GB" sz="1400">
                <a:solidFill>
                  <a:srgbClr val="000000"/>
                </a:solidFill>
                <a:latin typeface="Corbel" panose="020B0503020204020204"/>
              </a:rPr>
              <a:t> JOGNN. 1993 Apr;22(2):137–44.</a:t>
            </a:r>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Yawson</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AE, Hesse AAJ. Hand hygiene practices and resources in a teaching hospital in Ghana. J Infect Dev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Ctries</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2013 Apr 17;7(4):338–47. </a:t>
            </a: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Phan HT, Tran HTT, Tran HTM,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Dinh</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APP, Ngo HT, Theorell-</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Haglow</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J, et al. An educational intervention to improve hand hygiene compliance in Vietnam. BMC Infect Dis [Internet]. 2018 Mar 7;18. </a:t>
            </a: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Spector JM, Agrawal P,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Kodkany</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B, Lipsitz S,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Lashoher</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Dziekan</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G, et al. Improving Quality of Care for Maternal and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Newborn</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Health: Prospective Pilot Study of the WHO Safe Childbirth Checklist Program. </a:t>
            </a:r>
            <a:r>
              <a:rPr lang="en-GB" sz="1400" err="1">
                <a:solidFill>
                  <a:srgbClr val="000000"/>
                </a:solidFill>
                <a:latin typeface="Calibri" panose="020F0502020204030204" pitchFamily="34" charset="0"/>
                <a:ea typeface="Calibri" panose="020F0502020204030204" pitchFamily="34" charset="0"/>
                <a:cs typeface="Times New Roman" panose="02020603050405020304" pitchFamily="18" charset="0"/>
              </a:rPr>
              <a:t>PLoS</a:t>
            </a:r>
            <a:r>
              <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rPr>
              <a:t> ONE. 2012 May 16;7(5):e35151. </a:t>
            </a: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rgbClr val="000000"/>
                </a:solidFill>
                <a:latin typeface="Corbel" panose="020B0503020204020204"/>
              </a:rPr>
              <a:t>Stewardson AJ, Stuart RL, Egerton-Warburton D, Marshall C, van den </a:t>
            </a:r>
            <a:r>
              <a:rPr lang="en-GB" sz="1400" err="1">
                <a:solidFill>
                  <a:srgbClr val="000000"/>
                </a:solidFill>
                <a:latin typeface="Corbel" panose="020B0503020204020204"/>
              </a:rPr>
              <a:t>Driesen</a:t>
            </a:r>
            <a:r>
              <a:rPr lang="en-GB" sz="1400">
                <a:solidFill>
                  <a:srgbClr val="000000"/>
                </a:solidFill>
                <a:latin typeface="Corbel" panose="020B0503020204020204"/>
              </a:rPr>
              <a:t> M, Havers S, et al. Determinants of hand hygiene </a:t>
            </a:r>
            <a:r>
              <a:rPr lang="en-GB" sz="1400" err="1">
                <a:solidFill>
                  <a:srgbClr val="000000"/>
                </a:solidFill>
                <a:latin typeface="Corbel" panose="020B0503020204020204"/>
              </a:rPr>
              <a:t>behavior</a:t>
            </a:r>
            <a:r>
              <a:rPr lang="en-GB" sz="1400">
                <a:solidFill>
                  <a:srgbClr val="000000"/>
                </a:solidFill>
                <a:latin typeface="Corbel" panose="020B0503020204020204"/>
              </a:rPr>
              <a:t> in Australian emergency</a:t>
            </a:r>
          </a:p>
          <a:p>
            <a:r>
              <a:rPr lang="en-GB" sz="1400">
                <a:solidFill>
                  <a:srgbClr val="000000"/>
                </a:solidFill>
                <a:latin typeface="Corbel" panose="020B0503020204020204"/>
              </a:rPr>
              <a:t>departments. In Antimicrobial Resistance and Infection Control; 2017. (Meeting Abstracts; vol. 6(</a:t>
            </a:r>
            <a:r>
              <a:rPr lang="en-GB" sz="1400" err="1">
                <a:solidFill>
                  <a:srgbClr val="000000"/>
                </a:solidFill>
                <a:latin typeface="Corbel" panose="020B0503020204020204"/>
              </a:rPr>
              <a:t>Suppl</a:t>
            </a:r>
            <a:r>
              <a:rPr lang="en-GB" sz="1400">
                <a:solidFill>
                  <a:srgbClr val="000000"/>
                </a:solidFill>
                <a:latin typeface="Corbel" panose="020B0503020204020204"/>
              </a:rPr>
              <a:t> 3):52).</a:t>
            </a:r>
          </a:p>
          <a:p>
            <a:endParaRPr lang="en-GB" sz="1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rgbClr val="000000"/>
                </a:solidFill>
                <a:latin typeface="Corbel" panose="020B0503020204020204"/>
              </a:rPr>
              <a:t>Wilson J, Prieto J, Singleton J, O’Connor V, </a:t>
            </a:r>
            <a:r>
              <a:rPr lang="en-GB" sz="1400" err="1">
                <a:solidFill>
                  <a:srgbClr val="000000"/>
                </a:solidFill>
                <a:latin typeface="Corbel" panose="020B0503020204020204"/>
              </a:rPr>
              <a:t>Lynam</a:t>
            </a:r>
            <a:r>
              <a:rPr lang="en-GB" sz="1400">
                <a:solidFill>
                  <a:srgbClr val="000000"/>
                </a:solidFill>
                <a:latin typeface="Corbel" panose="020B0503020204020204"/>
              </a:rPr>
              <a:t> S, Loveday H. The misuse and overuse of non-sterile gloves: application of an audit tool to define the problem. J Infect Prev. 2015 Jan;16(1):24–31.</a:t>
            </a:r>
          </a:p>
          <a:p>
            <a:pPr marL="171450" indent="-171450">
              <a:buFontTx/>
              <a:buChar char="-"/>
            </a:pPr>
            <a:endParaRPr lang="en-GB" sz="1400">
              <a:solidFill>
                <a:srgbClr val="000000"/>
              </a:solidFill>
              <a:latin typeface="Corbel" panose="020B0503020204020204"/>
            </a:endParaRPr>
          </a:p>
          <a:p>
            <a:r>
              <a:rPr lang="en-GB" sz="1400">
                <a:solidFill>
                  <a:srgbClr val="000000"/>
                </a:solidFill>
                <a:latin typeface="Corbel" panose="020B0503020204020204"/>
              </a:rPr>
              <a:t>Stewardson AJ, Stuart RL, Egerton-Warburton D, Marshall C, van den </a:t>
            </a:r>
            <a:r>
              <a:rPr lang="en-GB" sz="1400" err="1">
                <a:solidFill>
                  <a:srgbClr val="000000"/>
                </a:solidFill>
                <a:latin typeface="Corbel" panose="020B0503020204020204"/>
              </a:rPr>
              <a:t>Driesen</a:t>
            </a:r>
            <a:r>
              <a:rPr lang="en-GB" sz="1400">
                <a:solidFill>
                  <a:srgbClr val="000000"/>
                </a:solidFill>
                <a:latin typeface="Corbel" panose="020B0503020204020204"/>
              </a:rPr>
              <a:t> M, Havers S, et al. Determinants of hand hygiene </a:t>
            </a:r>
            <a:r>
              <a:rPr lang="en-GB" sz="1400" err="1">
                <a:solidFill>
                  <a:srgbClr val="000000"/>
                </a:solidFill>
                <a:latin typeface="Corbel" panose="020B0503020204020204"/>
              </a:rPr>
              <a:t>behavior</a:t>
            </a:r>
            <a:r>
              <a:rPr lang="en-GB" sz="1400">
                <a:solidFill>
                  <a:srgbClr val="000000"/>
                </a:solidFill>
                <a:latin typeface="Corbel" panose="020B0503020204020204"/>
              </a:rPr>
              <a:t> in Australian emergency departments. In Antimicrobial Resistance and Infection Control; 2017. (Meeting Abstracts; vol. 6(</a:t>
            </a:r>
            <a:r>
              <a:rPr lang="en-GB" sz="1400" err="1">
                <a:solidFill>
                  <a:srgbClr val="000000"/>
                </a:solidFill>
                <a:latin typeface="Corbel" panose="020B0503020204020204"/>
              </a:rPr>
              <a:t>Suppl</a:t>
            </a:r>
            <a:r>
              <a:rPr lang="en-GB" sz="1400">
                <a:solidFill>
                  <a:srgbClr val="000000"/>
                </a:solidFill>
                <a:latin typeface="Corbel" panose="020B0503020204020204"/>
              </a:rPr>
              <a:t> 3):52).</a:t>
            </a:r>
          </a:p>
        </p:txBody>
      </p:sp>
    </p:spTree>
    <p:extLst>
      <p:ext uri="{BB962C8B-B14F-4D97-AF65-F5344CB8AC3E}">
        <p14:creationId xmlns:p14="http://schemas.microsoft.com/office/powerpoint/2010/main" val="1326433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9514174" y="6439972"/>
            <a:ext cx="7410450" cy="369332"/>
          </a:xfrm>
          <a:prstGeom prst="rect">
            <a:avLst/>
          </a:prstGeom>
          <a:noFill/>
        </p:spPr>
        <p:txBody>
          <a:bodyPr wrap="square" rtlCol="0">
            <a:spAutoFit/>
          </a:bodyPr>
          <a:lstStyle/>
          <a:p>
            <a:r>
              <a:rPr lang="en-US" i="1">
                <a:solidFill>
                  <a:schemeClr val="bg1"/>
                </a:solidFill>
              </a:rPr>
              <a:t>Up Next: Panel Discussion</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2434805"/>
            <a:ext cx="7848600" cy="1325563"/>
          </a:xfrm>
        </p:spPr>
        <p:txBody>
          <a:bodyPr>
            <a:normAutofit/>
          </a:bodyPr>
          <a:lstStyle/>
          <a:p>
            <a:pPr algn="ctr"/>
            <a:r>
              <a:rPr lang="en-US" sz="7200" b="1">
                <a:latin typeface="+mn-lt"/>
                <a:ea typeface="Gadugi" panose="020B0502040204020203" pitchFamily="34" charset="0"/>
              </a:rPr>
              <a:t>Questions?</a:t>
            </a:r>
          </a:p>
        </p:txBody>
      </p:sp>
    </p:spTree>
    <p:extLst>
      <p:ext uri="{BB962C8B-B14F-4D97-AF65-F5344CB8AC3E}">
        <p14:creationId xmlns:p14="http://schemas.microsoft.com/office/powerpoint/2010/main" val="3148088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2576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1"/>
            <a:ext cx="7848600" cy="886515"/>
          </a:xfrm>
        </p:spPr>
        <p:txBody>
          <a:bodyPr>
            <a:noAutofit/>
          </a:bodyPr>
          <a:lstStyle/>
          <a:p>
            <a:pPr algn="ctr"/>
            <a:br>
              <a:rPr lang="en-US" b="1">
                <a:latin typeface="Gadugi" panose="020B0502040204020203" pitchFamily="34" charset="0"/>
                <a:ea typeface="Gadugi" panose="020B0502040204020203" pitchFamily="34" charset="0"/>
              </a:rPr>
            </a:br>
            <a:r>
              <a:rPr lang="en-US" b="1">
                <a:latin typeface="Gadugi" panose="020B0502040204020203" pitchFamily="34" charset="0"/>
                <a:ea typeface="Gadugi" panose="020B0502040204020203" pitchFamily="34" charset="0"/>
              </a:rPr>
              <a:t>Panel Discussion</a:t>
            </a:r>
          </a:p>
        </p:txBody>
      </p:sp>
      <p:sp>
        <p:nvSpPr>
          <p:cNvPr id="18" name="Rectangle 17">
            <a:extLst>
              <a:ext uri="{FF2B5EF4-FFF2-40B4-BE49-F238E27FC236}">
                <a16:creationId xmlns:a16="http://schemas.microsoft.com/office/drawing/2014/main" id="{3B65A75A-86DE-4996-8676-1F76075A1678}"/>
              </a:ext>
            </a:extLst>
          </p:cNvPr>
          <p:cNvSpPr/>
          <p:nvPr/>
        </p:nvSpPr>
        <p:spPr>
          <a:xfrm>
            <a:off x="3509428" y="4650709"/>
            <a:ext cx="5173144" cy="1384995"/>
          </a:xfrm>
          <a:prstGeom prst="rect">
            <a:avLst/>
          </a:prstGeom>
        </p:spPr>
        <p:txBody>
          <a:bodyPr wrap="square">
            <a:spAutoFit/>
          </a:bodyPr>
          <a:lstStyle/>
          <a:p>
            <a:pPr algn="ctr"/>
            <a:r>
              <a:rPr lang="en-US" sz="2800" b="1"/>
              <a:t>Aarin Palomares</a:t>
            </a:r>
          </a:p>
          <a:p>
            <a:pPr algn="ctr"/>
            <a:r>
              <a:rPr lang="en-US" sz="2800"/>
              <a:t>Global Handwashing Partnership</a:t>
            </a:r>
          </a:p>
          <a:p>
            <a:pPr algn="ctr"/>
            <a:r>
              <a:rPr lang="en-US" sz="2800"/>
              <a:t>FHI 360</a:t>
            </a:r>
          </a:p>
        </p:txBody>
      </p:sp>
      <p:pic>
        <p:nvPicPr>
          <p:cNvPr id="8" name="Picture 7" descr="A person wearing glasses and smiling at the camera&#10;&#10;Description automatically generated">
            <a:extLst>
              <a:ext uri="{FF2B5EF4-FFF2-40B4-BE49-F238E27FC236}">
                <a16:creationId xmlns:a16="http://schemas.microsoft.com/office/drawing/2014/main" id="{D27ACA1D-8E7A-4E4A-B52E-DF442AA2E2B2}"/>
              </a:ext>
            </a:extLst>
          </p:cNvPr>
          <p:cNvPicPr>
            <a:picLocks noChangeAspect="1"/>
          </p:cNvPicPr>
          <p:nvPr/>
        </p:nvPicPr>
        <p:blipFill rotWithShape="1">
          <a:blip r:embed="rId3">
            <a:extLst>
              <a:ext uri="{28A0092B-C50C-407E-A947-70E740481C1C}">
                <a14:useLocalDpi xmlns:a14="http://schemas.microsoft.com/office/drawing/2010/main" val="0"/>
              </a:ext>
            </a:extLst>
          </a:blip>
          <a:srcRect l="9013" r="7940"/>
          <a:stretch/>
        </p:blipFill>
        <p:spPr>
          <a:xfrm>
            <a:off x="4640580" y="1454401"/>
            <a:ext cx="2948940" cy="2840736"/>
          </a:xfrm>
          <a:prstGeom prst="rect">
            <a:avLst/>
          </a:prstGeom>
        </p:spPr>
      </p:pic>
    </p:spTree>
    <p:extLst>
      <p:ext uri="{BB962C8B-B14F-4D97-AF65-F5344CB8AC3E}">
        <p14:creationId xmlns:p14="http://schemas.microsoft.com/office/powerpoint/2010/main" val="1728431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2576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1"/>
            <a:ext cx="7848600" cy="886515"/>
          </a:xfrm>
        </p:spPr>
        <p:txBody>
          <a:bodyPr>
            <a:noAutofit/>
          </a:bodyPr>
          <a:lstStyle/>
          <a:p>
            <a:pPr algn="ctr"/>
            <a:br>
              <a:rPr lang="en-US" b="1">
                <a:latin typeface="Gadugi" panose="020B0502040204020203" pitchFamily="34" charset="0"/>
                <a:ea typeface="Gadugi" panose="020B0502040204020203" pitchFamily="34" charset="0"/>
              </a:rPr>
            </a:br>
            <a:r>
              <a:rPr lang="en-US" b="1">
                <a:latin typeface="Gadugi" panose="020B0502040204020203" pitchFamily="34" charset="0"/>
                <a:ea typeface="Gadugi" panose="020B0502040204020203" pitchFamily="34" charset="0"/>
              </a:rPr>
              <a:t>Panel Discussion</a:t>
            </a:r>
          </a:p>
        </p:txBody>
      </p:sp>
      <p:pic>
        <p:nvPicPr>
          <p:cNvPr id="2" name="Picture 1">
            <a:extLst>
              <a:ext uri="{FF2B5EF4-FFF2-40B4-BE49-F238E27FC236}">
                <a16:creationId xmlns:a16="http://schemas.microsoft.com/office/drawing/2014/main" id="{AC551CA8-F3E9-4A8A-852A-5CC24385E15A}"/>
              </a:ext>
            </a:extLst>
          </p:cNvPr>
          <p:cNvPicPr>
            <a:picLocks noChangeAspect="1"/>
          </p:cNvPicPr>
          <p:nvPr/>
        </p:nvPicPr>
        <p:blipFill rotWithShape="1">
          <a:blip r:embed="rId3"/>
          <a:srcRect b="18963"/>
          <a:stretch/>
        </p:blipFill>
        <p:spPr>
          <a:xfrm>
            <a:off x="757725" y="1846819"/>
            <a:ext cx="2121752" cy="2574860"/>
          </a:xfrm>
          <a:prstGeom prst="rect">
            <a:avLst/>
          </a:prstGeom>
        </p:spPr>
      </p:pic>
      <p:sp>
        <p:nvSpPr>
          <p:cNvPr id="4" name="Rectangle 3">
            <a:extLst>
              <a:ext uri="{FF2B5EF4-FFF2-40B4-BE49-F238E27FC236}">
                <a16:creationId xmlns:a16="http://schemas.microsoft.com/office/drawing/2014/main" id="{A054E30F-4E18-4B96-911E-86C605024137}"/>
              </a:ext>
            </a:extLst>
          </p:cNvPr>
          <p:cNvSpPr/>
          <p:nvPr/>
        </p:nvSpPr>
        <p:spPr>
          <a:xfrm>
            <a:off x="359301" y="4560178"/>
            <a:ext cx="2645906" cy="1323439"/>
          </a:xfrm>
          <a:prstGeom prst="rect">
            <a:avLst/>
          </a:prstGeom>
        </p:spPr>
        <p:txBody>
          <a:bodyPr wrap="square">
            <a:spAutoFit/>
          </a:bodyPr>
          <a:lstStyle/>
          <a:p>
            <a:pPr algn="ctr"/>
            <a:r>
              <a:rPr lang="en-US" sz="2000" b="1"/>
              <a:t>Tom Bergin</a:t>
            </a:r>
          </a:p>
          <a:p>
            <a:pPr algn="ctr"/>
            <a:r>
              <a:rPr lang="en-US" sz="2000"/>
              <a:t>Healthcare Marketing Director, </a:t>
            </a:r>
          </a:p>
          <a:p>
            <a:pPr algn="ctr"/>
            <a:r>
              <a:rPr lang="en-US" sz="2000" err="1"/>
              <a:t>Essity</a:t>
            </a:r>
            <a:endParaRPr lang="en-US" sz="2000"/>
          </a:p>
        </p:txBody>
      </p:sp>
      <p:pic>
        <p:nvPicPr>
          <p:cNvPr id="7" name="Picture 6">
            <a:extLst>
              <a:ext uri="{FF2B5EF4-FFF2-40B4-BE49-F238E27FC236}">
                <a16:creationId xmlns:a16="http://schemas.microsoft.com/office/drawing/2014/main" id="{B42D59C1-01ED-4CD3-88A3-F6102927EFDB}"/>
              </a:ext>
            </a:extLst>
          </p:cNvPr>
          <p:cNvPicPr>
            <a:picLocks noChangeAspect="1"/>
          </p:cNvPicPr>
          <p:nvPr/>
        </p:nvPicPr>
        <p:blipFill rotWithShape="1">
          <a:blip r:embed="rId4"/>
          <a:srcRect l="5833" r="13957"/>
          <a:stretch/>
        </p:blipFill>
        <p:spPr>
          <a:xfrm>
            <a:off x="3467659" y="1846819"/>
            <a:ext cx="2250656" cy="2553701"/>
          </a:xfrm>
          <a:prstGeom prst="rect">
            <a:avLst/>
          </a:prstGeom>
        </p:spPr>
      </p:pic>
      <p:sp>
        <p:nvSpPr>
          <p:cNvPr id="18" name="Rectangle 17">
            <a:extLst>
              <a:ext uri="{FF2B5EF4-FFF2-40B4-BE49-F238E27FC236}">
                <a16:creationId xmlns:a16="http://schemas.microsoft.com/office/drawing/2014/main" id="{3B65A75A-86DE-4996-8676-1F76075A1678}"/>
              </a:ext>
            </a:extLst>
          </p:cNvPr>
          <p:cNvSpPr/>
          <p:nvPr/>
        </p:nvSpPr>
        <p:spPr>
          <a:xfrm>
            <a:off x="3332899" y="4560176"/>
            <a:ext cx="2520176" cy="1015663"/>
          </a:xfrm>
          <a:prstGeom prst="rect">
            <a:avLst/>
          </a:prstGeom>
        </p:spPr>
        <p:txBody>
          <a:bodyPr wrap="square">
            <a:spAutoFit/>
          </a:bodyPr>
          <a:lstStyle/>
          <a:p>
            <a:pPr algn="ctr"/>
            <a:r>
              <a:rPr lang="en-US" sz="2000" b="1"/>
              <a:t>Stuart Mason</a:t>
            </a:r>
          </a:p>
          <a:p>
            <a:pPr algn="ctr"/>
            <a:r>
              <a:rPr lang="en-US" sz="2000"/>
              <a:t>CEO,</a:t>
            </a:r>
          </a:p>
          <a:p>
            <a:pPr algn="ctr"/>
            <a:r>
              <a:rPr lang="en-US" sz="2000"/>
              <a:t>SPATAP</a:t>
            </a:r>
          </a:p>
        </p:txBody>
      </p:sp>
      <p:sp>
        <p:nvSpPr>
          <p:cNvPr id="12" name="Rectangle 11">
            <a:extLst>
              <a:ext uri="{FF2B5EF4-FFF2-40B4-BE49-F238E27FC236}">
                <a16:creationId xmlns:a16="http://schemas.microsoft.com/office/drawing/2014/main" id="{FCC8483E-BDFF-492B-B88E-334183A2AD49}"/>
              </a:ext>
            </a:extLst>
          </p:cNvPr>
          <p:cNvSpPr/>
          <p:nvPr/>
        </p:nvSpPr>
        <p:spPr>
          <a:xfrm>
            <a:off x="6180767" y="4560177"/>
            <a:ext cx="2520176" cy="1015663"/>
          </a:xfrm>
          <a:prstGeom prst="rect">
            <a:avLst/>
          </a:prstGeom>
        </p:spPr>
        <p:txBody>
          <a:bodyPr wrap="square">
            <a:spAutoFit/>
          </a:bodyPr>
          <a:lstStyle/>
          <a:p>
            <a:pPr algn="ctr"/>
            <a:r>
              <a:rPr lang="en-US" sz="2000" b="1"/>
              <a:t>Geoff Revell</a:t>
            </a:r>
          </a:p>
          <a:p>
            <a:pPr algn="ctr"/>
            <a:r>
              <a:rPr lang="en-US" sz="2000"/>
              <a:t>Managing Director, </a:t>
            </a:r>
          </a:p>
          <a:p>
            <a:pPr algn="ctr"/>
            <a:r>
              <a:rPr lang="en-US" sz="2000"/>
              <a:t>HappyTap</a:t>
            </a:r>
          </a:p>
        </p:txBody>
      </p:sp>
      <p:pic>
        <p:nvPicPr>
          <p:cNvPr id="10" name="Picture 9">
            <a:extLst>
              <a:ext uri="{FF2B5EF4-FFF2-40B4-BE49-F238E27FC236}">
                <a16:creationId xmlns:a16="http://schemas.microsoft.com/office/drawing/2014/main" id="{8E17EEEB-149E-41E7-9E59-F23CCE47D40C}"/>
              </a:ext>
            </a:extLst>
          </p:cNvPr>
          <p:cNvPicPr>
            <a:picLocks noChangeAspect="1"/>
          </p:cNvPicPr>
          <p:nvPr/>
        </p:nvPicPr>
        <p:blipFill rotWithShape="1">
          <a:blip r:embed="rId5"/>
          <a:srcRect l="21121" r="18070"/>
          <a:stretch/>
        </p:blipFill>
        <p:spPr>
          <a:xfrm>
            <a:off x="6306497" y="1793354"/>
            <a:ext cx="2394446" cy="2607166"/>
          </a:xfrm>
          <a:prstGeom prst="rect">
            <a:avLst/>
          </a:prstGeom>
        </p:spPr>
      </p:pic>
      <p:pic>
        <p:nvPicPr>
          <p:cNvPr id="13" name="Picture 12">
            <a:extLst>
              <a:ext uri="{FF2B5EF4-FFF2-40B4-BE49-F238E27FC236}">
                <a16:creationId xmlns:a16="http://schemas.microsoft.com/office/drawing/2014/main" id="{AF9E19BD-071C-40D9-8785-E7185D089618}"/>
              </a:ext>
            </a:extLst>
          </p:cNvPr>
          <p:cNvPicPr>
            <a:picLocks noChangeAspect="1"/>
          </p:cNvPicPr>
          <p:nvPr/>
        </p:nvPicPr>
        <p:blipFill rotWithShape="1">
          <a:blip r:embed="rId6"/>
          <a:srcRect l="4470" r="4150"/>
          <a:stretch/>
        </p:blipFill>
        <p:spPr>
          <a:xfrm>
            <a:off x="9145335" y="1780187"/>
            <a:ext cx="2394446" cy="2620333"/>
          </a:xfrm>
          <a:prstGeom prst="rect">
            <a:avLst/>
          </a:prstGeom>
        </p:spPr>
      </p:pic>
      <p:sp>
        <p:nvSpPr>
          <p:cNvPr id="15" name="Rectangle 14">
            <a:extLst>
              <a:ext uri="{FF2B5EF4-FFF2-40B4-BE49-F238E27FC236}">
                <a16:creationId xmlns:a16="http://schemas.microsoft.com/office/drawing/2014/main" id="{23BF719F-CF2B-4DEF-ABE4-D0B36A57BE03}"/>
              </a:ext>
            </a:extLst>
          </p:cNvPr>
          <p:cNvSpPr/>
          <p:nvPr/>
        </p:nvSpPr>
        <p:spPr>
          <a:xfrm>
            <a:off x="8926926" y="4560176"/>
            <a:ext cx="2804064" cy="1323439"/>
          </a:xfrm>
          <a:prstGeom prst="rect">
            <a:avLst/>
          </a:prstGeom>
        </p:spPr>
        <p:txBody>
          <a:bodyPr wrap="square">
            <a:spAutoFit/>
          </a:bodyPr>
          <a:lstStyle/>
          <a:p>
            <a:pPr algn="ctr"/>
            <a:r>
              <a:rPr lang="en-US" sz="2000" b="1"/>
              <a:t>Pavani Ram</a:t>
            </a:r>
          </a:p>
          <a:p>
            <a:pPr algn="ctr"/>
            <a:r>
              <a:rPr lang="en-US" sz="2000"/>
              <a:t>Senior Medical Advisor for Child Health, </a:t>
            </a:r>
          </a:p>
          <a:p>
            <a:pPr algn="ctr"/>
            <a:r>
              <a:rPr lang="en-US" sz="2000"/>
              <a:t>USAID</a:t>
            </a:r>
          </a:p>
        </p:txBody>
      </p:sp>
    </p:spTree>
    <p:extLst>
      <p:ext uri="{BB962C8B-B14F-4D97-AF65-F5344CB8AC3E}">
        <p14:creationId xmlns:p14="http://schemas.microsoft.com/office/powerpoint/2010/main" val="1770692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842B-5A00-4C00-A667-75B20B272FA8}"/>
              </a:ext>
            </a:extLst>
          </p:cNvPr>
          <p:cNvSpPr>
            <a:spLocks noGrp="1"/>
          </p:cNvSpPr>
          <p:nvPr>
            <p:ph type="title"/>
          </p:nvPr>
        </p:nvSpPr>
        <p:spPr>
          <a:xfrm>
            <a:off x="334963" y="31301"/>
            <a:ext cx="10237787" cy="1003300"/>
          </a:xfrm>
        </p:spPr>
        <p:txBody>
          <a:bodyPr/>
          <a:lstStyle/>
          <a:p>
            <a:r>
              <a:rPr lang="en-US" err="1"/>
              <a:t>Tork</a:t>
            </a:r>
            <a:r>
              <a:rPr lang="en-US"/>
              <a:t>, </a:t>
            </a:r>
            <a:r>
              <a:rPr lang="en-US" sz="3200"/>
              <a:t>an </a:t>
            </a:r>
            <a:r>
              <a:rPr lang="en-US" sz="3200" err="1"/>
              <a:t>Essity</a:t>
            </a:r>
            <a:r>
              <a:rPr lang="en-US" sz="3200"/>
              <a:t> brand</a:t>
            </a:r>
            <a:endParaRPr lang="en-US"/>
          </a:p>
        </p:txBody>
      </p:sp>
      <p:sp>
        <p:nvSpPr>
          <p:cNvPr id="4" name="Text Placeholder 3">
            <a:extLst>
              <a:ext uri="{FF2B5EF4-FFF2-40B4-BE49-F238E27FC236}">
                <a16:creationId xmlns:a16="http://schemas.microsoft.com/office/drawing/2014/main" id="{6316A10F-F61D-4CA7-BCD0-AC1B450BFA00}"/>
              </a:ext>
            </a:extLst>
          </p:cNvPr>
          <p:cNvSpPr>
            <a:spLocks noGrp="1"/>
          </p:cNvSpPr>
          <p:nvPr>
            <p:ph type="body" sz="quarter" idx="13"/>
          </p:nvPr>
        </p:nvSpPr>
        <p:spPr>
          <a:xfrm>
            <a:off x="334963" y="1070460"/>
            <a:ext cx="11509865" cy="390525"/>
          </a:xfrm>
        </p:spPr>
        <p:txBody>
          <a:bodyPr/>
          <a:lstStyle/>
          <a:p>
            <a:r>
              <a:rPr lang="en-US"/>
              <a:t>The global leader in professional hygiene </a:t>
            </a:r>
          </a:p>
        </p:txBody>
      </p:sp>
      <p:sp>
        <p:nvSpPr>
          <p:cNvPr id="5" name="Footer Placeholder 4">
            <a:extLst>
              <a:ext uri="{FF2B5EF4-FFF2-40B4-BE49-F238E27FC236}">
                <a16:creationId xmlns:a16="http://schemas.microsoft.com/office/drawing/2014/main" id="{7241D0BC-17C0-4868-BFF1-DB84D0A19673}"/>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5B"/>
                </a:solidFill>
                <a:effectLst/>
                <a:uLnTx/>
                <a:uFillTx/>
                <a:latin typeface="Arial"/>
                <a:ea typeface="+mn-ea"/>
                <a:cs typeface="+mn-cs"/>
              </a:rPr>
              <a:t>Global Handwashing Partnership Webinar </a:t>
            </a:r>
          </a:p>
        </p:txBody>
      </p:sp>
      <p:sp>
        <p:nvSpPr>
          <p:cNvPr id="6" name="Date Placeholder 5">
            <a:extLst>
              <a:ext uri="{FF2B5EF4-FFF2-40B4-BE49-F238E27FC236}">
                <a16:creationId xmlns:a16="http://schemas.microsoft.com/office/drawing/2014/main" id="{3BEF1317-357E-45F5-88C0-FFD72D072CA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5B"/>
                </a:solidFill>
                <a:effectLst/>
                <a:uLnTx/>
                <a:uFillTx/>
                <a:latin typeface="Arial"/>
                <a:ea typeface="+mn-ea"/>
                <a:cs typeface="+mn-cs"/>
              </a:rPr>
              <a:t>7 May, 2020</a:t>
            </a:r>
          </a:p>
        </p:txBody>
      </p:sp>
      <p:sp>
        <p:nvSpPr>
          <p:cNvPr id="8" name="Round Single Corner Rectangle 18">
            <a:extLst>
              <a:ext uri="{FF2B5EF4-FFF2-40B4-BE49-F238E27FC236}">
                <a16:creationId xmlns:a16="http://schemas.microsoft.com/office/drawing/2014/main" id="{E99246A3-C1C4-489A-B8D5-5B718F605A23}"/>
              </a:ext>
            </a:extLst>
          </p:cNvPr>
          <p:cNvSpPr/>
          <p:nvPr/>
        </p:nvSpPr>
        <p:spPr>
          <a:xfrm flipV="1">
            <a:off x="4221926" y="1658536"/>
            <a:ext cx="7791169" cy="4781622"/>
          </a:xfrm>
          <a:prstGeom prst="round1Rect">
            <a:avLst>
              <a:gd name="adj" fmla="val 8828"/>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205B"/>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0BB40A-B3F7-4F8E-807F-FA74F7F8775D}"/>
              </a:ext>
            </a:extLst>
          </p:cNvPr>
          <p:cNvSpPr/>
          <p:nvPr/>
        </p:nvSpPr>
        <p:spPr>
          <a:xfrm>
            <a:off x="178903" y="1658537"/>
            <a:ext cx="4056155" cy="47816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205B"/>
              </a:solidFill>
              <a:effectLst/>
              <a:uLnTx/>
              <a:uFillTx/>
              <a:latin typeface="Arial"/>
              <a:ea typeface="+mn-ea"/>
              <a:cs typeface="+mn-cs"/>
            </a:endParaRPr>
          </a:p>
        </p:txBody>
      </p:sp>
      <p:sp>
        <p:nvSpPr>
          <p:cNvPr id="10" name="Slide Number Placeholder 6">
            <a:extLst>
              <a:ext uri="{FF2B5EF4-FFF2-40B4-BE49-F238E27FC236}">
                <a16:creationId xmlns:a16="http://schemas.microsoft.com/office/drawing/2014/main" id="{6AA73F18-7E53-46F2-BE11-A924D17AD707}"/>
              </a:ext>
            </a:extLst>
          </p:cNvPr>
          <p:cNvSpPr txBox="1">
            <a:spLocks/>
          </p:cNvSpPr>
          <p:nvPr/>
        </p:nvSpPr>
        <p:spPr>
          <a:xfrm>
            <a:off x="0" y="6968821"/>
            <a:ext cx="247650" cy="365125"/>
          </a:xfrm>
          <a:prstGeom prst="rect">
            <a:avLst/>
          </a:prstGeom>
        </p:spPr>
        <p:txBody>
          <a:bodyPr vert="horz" lIns="0" tIns="0" rIns="0" bIns="0" rtlCol="0" anchor="ctr"/>
          <a:lstStyle>
            <a:defPPr>
              <a:defRPr lang="sv-SE"/>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AEE941-5805-4C7A-A1F8-CB0F612EE898}" type="slidenum">
              <a:rPr kumimoji="0" lang="en-US" sz="800" b="0" i="0" u="none" strike="noStrike" kern="1200" cap="none" spc="0" normalizeH="0" baseline="0" noProof="0" smtClean="0">
                <a:ln>
                  <a:noFill/>
                </a:ln>
                <a:solidFill>
                  <a:srgbClr val="00206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a:ln>
                <a:noFill/>
              </a:ln>
              <a:solidFill>
                <a:srgbClr val="0020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C62CE7E6-851F-4134-85B0-FBB43820BB1A}"/>
              </a:ext>
            </a:extLst>
          </p:cNvPr>
          <p:cNvSpPr txBox="1"/>
          <p:nvPr/>
        </p:nvSpPr>
        <p:spPr>
          <a:xfrm>
            <a:off x="4938624" y="2352820"/>
            <a:ext cx="6353536"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5A"/>
                </a:solidFill>
                <a:effectLst/>
                <a:uLnTx/>
                <a:uFillTx/>
                <a:latin typeface="Arial"/>
                <a:ea typeface="+mn-ea"/>
                <a:cs typeface="+mn-cs"/>
              </a:rPr>
              <a:t>Downloadable toolkit with tools, resources, and knowledge to help support businesses in creating safer working environments.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00005A"/>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5A"/>
                </a:solidFill>
                <a:effectLst/>
                <a:uLnTx/>
                <a:uFillTx/>
                <a:latin typeface="Arial"/>
                <a:ea typeface="+mn-ea"/>
                <a:cs typeface="+mn-cs"/>
              </a:rPr>
              <a:t>Free download available on </a:t>
            </a:r>
            <a:r>
              <a:rPr kumimoji="0" lang="en-US" sz="1050" b="1" i="0" u="none" strike="noStrike" kern="1200" cap="none" spc="0" normalizeH="0" baseline="0" noProof="0">
                <a:ln>
                  <a:noFill/>
                </a:ln>
                <a:solidFill>
                  <a:srgbClr val="00205B"/>
                </a:solidFill>
                <a:effectLst/>
                <a:uLnTx/>
                <a:uFillTx/>
                <a:latin typeface="Arial"/>
                <a:ea typeface="+mn-ea"/>
                <a:cs typeface="+mn-cs"/>
                <a:hlinkClick r:id="rId3">
                  <a:extLst>
                    <a:ext uri="{A12FA001-AC4F-418D-AE19-62706E023703}">
                      <ahyp:hlinkClr xmlns:ahyp="http://schemas.microsoft.com/office/drawing/2018/hyperlinkcolor" val="tx"/>
                    </a:ext>
                  </a:extLst>
                </a:hlinkClick>
              </a:rPr>
              <a:t>www.torkglobal.com</a:t>
            </a:r>
            <a:r>
              <a:rPr kumimoji="0" lang="en-US" sz="1050" b="1" i="0" u="none" strike="noStrike" kern="1200" cap="none" spc="0" normalizeH="0" baseline="0" noProof="0">
                <a:ln>
                  <a:noFill/>
                </a:ln>
                <a:solidFill>
                  <a:srgbClr val="00205B"/>
                </a:solidFill>
                <a:effectLst/>
                <a:uLnTx/>
                <a:uFillTx/>
                <a:latin typeface="Arial"/>
                <a:ea typeface="+mn-ea"/>
                <a:cs typeface="+mn-cs"/>
              </a:rPr>
              <a:t> </a:t>
            </a:r>
            <a:r>
              <a:rPr kumimoji="0" lang="en-US" sz="1050" b="1" i="0" u="none" strike="noStrike" kern="1200" cap="none" spc="0" normalizeH="0" baseline="0" noProof="0">
                <a:ln>
                  <a:noFill/>
                </a:ln>
                <a:solidFill>
                  <a:srgbClr val="00005A"/>
                </a:solidFill>
                <a:effectLst/>
                <a:uLnTx/>
                <a:uFillTx/>
                <a:latin typeface="Arial"/>
                <a:ea typeface="+mn-ea"/>
                <a:cs typeface="+mn-cs"/>
              </a:rPr>
              <a:t>or </a:t>
            </a:r>
            <a:r>
              <a:rPr kumimoji="0" lang="en-US" sz="1050" b="1" i="0" u="sng" strike="noStrike" kern="1200" cap="none" spc="0" normalizeH="0" baseline="0" noProof="0">
                <a:ln>
                  <a:noFill/>
                </a:ln>
                <a:solidFill>
                  <a:srgbClr val="00005A"/>
                </a:solidFill>
                <a:effectLst/>
                <a:uLnTx/>
                <a:uFillTx/>
                <a:latin typeface="Arial"/>
                <a:ea typeface="+mn-ea"/>
                <a:cs typeface="+mn-cs"/>
              </a:rPr>
              <a:t>www.torkusa.com/safeatwork</a:t>
            </a:r>
          </a:p>
        </p:txBody>
      </p:sp>
      <p:pic>
        <p:nvPicPr>
          <p:cNvPr id="12" name="Picture 11">
            <a:extLst>
              <a:ext uri="{FF2B5EF4-FFF2-40B4-BE49-F238E27FC236}">
                <a16:creationId xmlns:a16="http://schemas.microsoft.com/office/drawing/2014/main" id="{00D79CCD-2A1D-425D-8CD8-C0058D7E90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8587" y="3360951"/>
            <a:ext cx="2196952" cy="2907624"/>
          </a:xfrm>
          <a:prstGeom prst="rect">
            <a:avLst/>
          </a:prstGeom>
          <a:ln>
            <a:noFill/>
          </a:ln>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EFA8445D-46CD-452D-A1D0-D1BC72CE9375}"/>
              </a:ext>
            </a:extLst>
          </p:cNvPr>
          <p:cNvSpPr txBox="1">
            <a:spLocks/>
          </p:cNvSpPr>
          <p:nvPr/>
        </p:nvSpPr>
        <p:spPr>
          <a:xfrm>
            <a:off x="6501867" y="1585987"/>
            <a:ext cx="4405418" cy="58477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GB" sz="3600" b="1" kern="1200" dirty="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0" u="none" strike="noStrike" kern="1200" cap="none" spc="0" normalizeH="0" baseline="0" noProof="0">
                <a:ln>
                  <a:noFill/>
                </a:ln>
                <a:solidFill>
                  <a:srgbClr val="00205B"/>
                </a:solidFill>
                <a:effectLst/>
                <a:uLnTx/>
                <a:uFillTx/>
                <a:latin typeface="Arial Black"/>
                <a:ea typeface="+mj-ea"/>
                <a:cs typeface="+mj-cs"/>
              </a:rPr>
              <a:t>Tork </a:t>
            </a:r>
            <a:r>
              <a:rPr kumimoji="0" lang="sv-SE" sz="2000" b="1" i="0" u="none" strike="noStrike" kern="1200" cap="none" spc="0" normalizeH="0" baseline="0" noProof="0" err="1">
                <a:ln>
                  <a:noFill/>
                </a:ln>
                <a:solidFill>
                  <a:srgbClr val="00205B"/>
                </a:solidFill>
                <a:effectLst/>
                <a:uLnTx/>
                <a:uFillTx/>
                <a:latin typeface="Arial Black"/>
                <a:ea typeface="+mj-ea"/>
                <a:cs typeface="+mj-cs"/>
              </a:rPr>
              <a:t>Safe</a:t>
            </a:r>
            <a:r>
              <a:rPr kumimoji="0" lang="sv-SE" sz="2000" b="1" i="0" u="none" strike="noStrike" kern="1200" cap="none" spc="0" normalizeH="0" baseline="0" noProof="0">
                <a:ln>
                  <a:noFill/>
                </a:ln>
                <a:solidFill>
                  <a:srgbClr val="00205B"/>
                </a:solidFill>
                <a:effectLst/>
                <a:uLnTx/>
                <a:uFillTx/>
                <a:latin typeface="Arial Black"/>
                <a:ea typeface="+mj-ea"/>
                <a:cs typeface="+mj-cs"/>
              </a:rPr>
              <a:t> at </a:t>
            </a:r>
            <a:r>
              <a:rPr kumimoji="0" lang="sv-SE" sz="2000" b="1" i="0" u="none" strike="noStrike" kern="1200" cap="none" spc="0" normalizeH="0" baseline="0" noProof="0" err="1">
                <a:ln>
                  <a:noFill/>
                </a:ln>
                <a:solidFill>
                  <a:srgbClr val="00205B"/>
                </a:solidFill>
                <a:effectLst/>
                <a:uLnTx/>
                <a:uFillTx/>
                <a:latin typeface="Arial Black"/>
                <a:ea typeface="+mj-ea"/>
                <a:cs typeface="+mj-cs"/>
              </a:rPr>
              <a:t>Work</a:t>
            </a:r>
            <a:r>
              <a:rPr kumimoji="0" lang="sv-SE" sz="2000" b="1" i="0" u="none" strike="noStrike" kern="1200" cap="none" spc="0" normalizeH="0" baseline="0" noProof="0">
                <a:ln>
                  <a:noFill/>
                </a:ln>
                <a:solidFill>
                  <a:srgbClr val="00205B"/>
                </a:solidFill>
                <a:effectLst/>
                <a:uLnTx/>
                <a:uFillTx/>
                <a:latin typeface="Arial Black"/>
                <a:ea typeface="+mj-ea"/>
                <a:cs typeface="+mj-cs"/>
              </a:rPr>
              <a:t> </a:t>
            </a:r>
            <a:r>
              <a:rPr kumimoji="0" lang="sv-SE" sz="2000" b="1" i="0" u="none" strike="noStrike" kern="1200" cap="none" spc="0" normalizeH="0" baseline="0" noProof="0" err="1">
                <a:ln>
                  <a:noFill/>
                </a:ln>
                <a:solidFill>
                  <a:srgbClr val="00205B"/>
                </a:solidFill>
                <a:effectLst/>
                <a:uLnTx/>
                <a:uFillTx/>
                <a:latin typeface="Arial Black"/>
                <a:ea typeface="+mj-ea"/>
                <a:cs typeface="+mj-cs"/>
              </a:rPr>
              <a:t>Toolkit</a:t>
            </a:r>
            <a:endParaRPr kumimoji="0" lang="en-US" sz="1600" b="1" i="0" u="none" strike="noStrike" kern="1200" cap="none" spc="0" normalizeH="0" baseline="0" noProof="0">
              <a:ln>
                <a:noFill/>
              </a:ln>
              <a:solidFill>
                <a:srgbClr val="00205B"/>
              </a:solidFill>
              <a:effectLst/>
              <a:uLnTx/>
              <a:uFillTx/>
              <a:latin typeface="Arial Black"/>
              <a:ea typeface="+mj-ea"/>
              <a:cs typeface="+mj-cs"/>
            </a:endParaRPr>
          </a:p>
        </p:txBody>
      </p:sp>
      <p:sp>
        <p:nvSpPr>
          <p:cNvPr id="14" name="Title 1">
            <a:extLst>
              <a:ext uri="{FF2B5EF4-FFF2-40B4-BE49-F238E27FC236}">
                <a16:creationId xmlns:a16="http://schemas.microsoft.com/office/drawing/2014/main" id="{ACC6D62E-E73A-4AC8-BFC6-F57F707DE32B}"/>
              </a:ext>
            </a:extLst>
          </p:cNvPr>
          <p:cNvSpPr txBox="1">
            <a:spLocks/>
          </p:cNvSpPr>
          <p:nvPr/>
        </p:nvSpPr>
        <p:spPr>
          <a:xfrm>
            <a:off x="533206" y="1591807"/>
            <a:ext cx="4405418" cy="58477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GB" sz="3600" b="1" kern="1200" dirty="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0" u="none" strike="noStrike" kern="1200" cap="none" spc="0" normalizeH="0" baseline="0" noProof="0">
                <a:ln>
                  <a:noFill/>
                </a:ln>
                <a:solidFill>
                  <a:srgbClr val="00205B"/>
                </a:solidFill>
                <a:effectLst/>
                <a:uLnTx/>
                <a:uFillTx/>
                <a:latin typeface="Arial Black"/>
                <a:ea typeface="+mj-ea"/>
                <a:cs typeface="+mj-cs"/>
              </a:rPr>
              <a:t>Tork </a:t>
            </a:r>
            <a:r>
              <a:rPr kumimoji="0" lang="sv-SE" sz="2000" b="1" i="0" u="none" strike="noStrike" kern="1200" cap="none" spc="0" normalizeH="0" baseline="0" noProof="0" err="1">
                <a:ln>
                  <a:noFill/>
                </a:ln>
                <a:solidFill>
                  <a:srgbClr val="00205B"/>
                </a:solidFill>
                <a:effectLst/>
                <a:uLnTx/>
                <a:uFillTx/>
                <a:latin typeface="Arial Black"/>
                <a:ea typeface="+mj-ea"/>
                <a:cs typeface="+mj-cs"/>
              </a:rPr>
              <a:t>Hygiene</a:t>
            </a:r>
            <a:r>
              <a:rPr kumimoji="0" lang="sv-SE" sz="2000" b="1" i="0" u="none" strike="noStrike" kern="1200" cap="none" spc="0" normalizeH="0" baseline="0" noProof="0">
                <a:ln>
                  <a:noFill/>
                </a:ln>
                <a:solidFill>
                  <a:srgbClr val="00205B"/>
                </a:solidFill>
                <a:effectLst/>
                <a:uLnTx/>
                <a:uFillTx/>
                <a:latin typeface="Arial Black"/>
                <a:ea typeface="+mj-ea"/>
                <a:cs typeface="+mj-cs"/>
              </a:rPr>
              <a:t> Solutions</a:t>
            </a:r>
            <a:endParaRPr kumimoji="0" lang="en-US" sz="1600" b="1" i="0" u="none" strike="noStrike" kern="1200" cap="none" spc="0" normalizeH="0" baseline="0" noProof="0">
              <a:ln>
                <a:noFill/>
              </a:ln>
              <a:solidFill>
                <a:srgbClr val="00205B"/>
              </a:solidFill>
              <a:effectLst/>
              <a:uLnTx/>
              <a:uFillTx/>
              <a:latin typeface="Arial Black"/>
              <a:ea typeface="+mj-ea"/>
              <a:cs typeface="+mj-cs"/>
            </a:endParaRPr>
          </a:p>
        </p:txBody>
      </p:sp>
      <p:sp>
        <p:nvSpPr>
          <p:cNvPr id="15" name="TextBox 14">
            <a:extLst>
              <a:ext uri="{FF2B5EF4-FFF2-40B4-BE49-F238E27FC236}">
                <a16:creationId xmlns:a16="http://schemas.microsoft.com/office/drawing/2014/main" id="{D0DE0EFD-0156-4805-BA8B-0F0DA419E255}"/>
              </a:ext>
            </a:extLst>
          </p:cNvPr>
          <p:cNvSpPr txBox="1"/>
          <p:nvPr/>
        </p:nvSpPr>
        <p:spPr>
          <a:xfrm>
            <a:off x="516876" y="2368893"/>
            <a:ext cx="33802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005A"/>
                </a:solidFill>
                <a:effectLst/>
                <a:uLnTx/>
                <a:uFillTx/>
                <a:latin typeface="Arial"/>
                <a:ea typeface="+mn-ea"/>
                <a:cs typeface="+mn-cs"/>
              </a:rPr>
              <a:t>Tork</a:t>
            </a:r>
            <a:r>
              <a:rPr kumimoji="0" lang="en-US" sz="1200" b="1" i="0" u="none" strike="noStrike" kern="1200" cap="none" spc="0" normalizeH="0" baseline="0" noProof="0">
                <a:ln>
                  <a:noFill/>
                </a:ln>
                <a:solidFill>
                  <a:srgbClr val="00005A"/>
                </a:solidFill>
                <a:effectLst/>
                <a:uLnTx/>
                <a:uFillTx/>
                <a:latin typeface="Arial"/>
                <a:ea typeface="+mn-ea"/>
                <a:cs typeface="+mn-cs"/>
              </a:rPr>
              <a:t> systems help you to improve hygiene, enhance image, reduce usage and waste, and protect the environment. </a:t>
            </a:r>
            <a:endParaRPr kumimoji="0" lang="en-US" sz="1050" b="1" i="0" u="none" strike="noStrike" kern="1200" cap="none" spc="0" normalizeH="0" baseline="0" noProof="0">
              <a:ln>
                <a:noFill/>
              </a:ln>
              <a:solidFill>
                <a:srgbClr val="00005A"/>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4AB7985-B057-4505-B03F-F27B6ED472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685" y="3193504"/>
            <a:ext cx="1042773" cy="1106617"/>
          </a:xfrm>
          <a:prstGeom prst="rect">
            <a:avLst/>
          </a:prstGeom>
        </p:spPr>
      </p:pic>
      <p:pic>
        <p:nvPicPr>
          <p:cNvPr id="17" name="Picture 16">
            <a:extLst>
              <a:ext uri="{FF2B5EF4-FFF2-40B4-BE49-F238E27FC236}">
                <a16:creationId xmlns:a16="http://schemas.microsoft.com/office/drawing/2014/main" id="{49695335-333B-445F-9FDC-A16E1C7F9D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5887" y="4261919"/>
            <a:ext cx="830048" cy="1733006"/>
          </a:xfrm>
          <a:prstGeom prst="rect">
            <a:avLst/>
          </a:prstGeom>
        </p:spPr>
      </p:pic>
      <p:pic>
        <p:nvPicPr>
          <p:cNvPr id="18" name="Picture 17">
            <a:extLst>
              <a:ext uri="{FF2B5EF4-FFF2-40B4-BE49-F238E27FC236}">
                <a16:creationId xmlns:a16="http://schemas.microsoft.com/office/drawing/2014/main" id="{5DEF4599-882A-45D8-AD6D-DBC1F78838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74591" y="5480320"/>
            <a:ext cx="1451647" cy="850574"/>
          </a:xfrm>
          <a:prstGeom prst="rect">
            <a:avLst/>
          </a:prstGeom>
        </p:spPr>
      </p:pic>
      <p:pic>
        <p:nvPicPr>
          <p:cNvPr id="19" name="Picture 18">
            <a:extLst>
              <a:ext uri="{FF2B5EF4-FFF2-40B4-BE49-F238E27FC236}">
                <a16:creationId xmlns:a16="http://schemas.microsoft.com/office/drawing/2014/main" id="{C529FBEA-9DF8-4665-B09E-5C70FCB117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9345" y="4583110"/>
            <a:ext cx="462681" cy="1197900"/>
          </a:xfrm>
          <a:prstGeom prst="rect">
            <a:avLst/>
          </a:prstGeom>
        </p:spPr>
      </p:pic>
      <p:grpSp>
        <p:nvGrpSpPr>
          <p:cNvPr id="20" name="Group 19">
            <a:extLst>
              <a:ext uri="{FF2B5EF4-FFF2-40B4-BE49-F238E27FC236}">
                <a16:creationId xmlns:a16="http://schemas.microsoft.com/office/drawing/2014/main" id="{3D95D5C0-FCAD-460A-853B-5BF0BB4E3F91}"/>
              </a:ext>
            </a:extLst>
          </p:cNvPr>
          <p:cNvGrpSpPr/>
          <p:nvPr/>
        </p:nvGrpSpPr>
        <p:grpSpPr>
          <a:xfrm>
            <a:off x="9493274" y="3674125"/>
            <a:ext cx="2295624" cy="2250973"/>
            <a:chOff x="6822502" y="2803548"/>
            <a:chExt cx="2761587" cy="2853885"/>
          </a:xfrm>
        </p:grpSpPr>
        <p:sp>
          <p:nvSpPr>
            <p:cNvPr id="21" name="Rectangle 20">
              <a:extLst>
                <a:ext uri="{FF2B5EF4-FFF2-40B4-BE49-F238E27FC236}">
                  <a16:creationId xmlns:a16="http://schemas.microsoft.com/office/drawing/2014/main" id="{DE5B865C-B84E-43CC-9D7E-F5EFE1A9FE8E}"/>
                </a:ext>
              </a:extLst>
            </p:cNvPr>
            <p:cNvSpPr/>
            <p:nvPr/>
          </p:nvSpPr>
          <p:spPr>
            <a:xfrm>
              <a:off x="6822502" y="2803548"/>
              <a:ext cx="2739544" cy="283745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205B"/>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9E177D49-B811-4413-8AB4-61CE4151BE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44462" y="2803548"/>
              <a:ext cx="2739627" cy="1359073"/>
            </a:xfrm>
            <a:prstGeom prst="rect">
              <a:avLst/>
            </a:prstGeom>
          </p:spPr>
        </p:pic>
        <p:pic>
          <p:nvPicPr>
            <p:cNvPr id="23" name="Picture 22">
              <a:extLst>
                <a:ext uri="{FF2B5EF4-FFF2-40B4-BE49-F238E27FC236}">
                  <a16:creationId xmlns:a16="http://schemas.microsoft.com/office/drawing/2014/main" id="{5C74CE20-6ECD-4339-8407-6167F20205A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44463" y="4151587"/>
              <a:ext cx="2739544" cy="1505846"/>
            </a:xfrm>
            <a:prstGeom prst="rect">
              <a:avLst/>
            </a:prstGeom>
          </p:spPr>
        </p:pic>
      </p:grpSp>
      <p:pic>
        <p:nvPicPr>
          <p:cNvPr id="24" name="Picture 23">
            <a:extLst>
              <a:ext uri="{FF2B5EF4-FFF2-40B4-BE49-F238E27FC236}">
                <a16:creationId xmlns:a16="http://schemas.microsoft.com/office/drawing/2014/main" id="{4997ABE1-F214-436C-A18A-E591939A329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520739" y="3311698"/>
            <a:ext cx="878531" cy="732109"/>
          </a:xfrm>
          <a:prstGeom prst="rect">
            <a:avLst/>
          </a:prstGeom>
        </p:spPr>
      </p:pic>
      <p:pic>
        <p:nvPicPr>
          <p:cNvPr id="25" name="Picture 24">
            <a:extLst>
              <a:ext uri="{FF2B5EF4-FFF2-40B4-BE49-F238E27FC236}">
                <a16:creationId xmlns:a16="http://schemas.microsoft.com/office/drawing/2014/main" id="{E8F894EA-A5BB-496F-94A8-4B87A35432E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747109" y="4306910"/>
            <a:ext cx="396340" cy="894709"/>
          </a:xfrm>
          <a:prstGeom prst="rect">
            <a:avLst/>
          </a:prstGeom>
        </p:spPr>
      </p:pic>
      <p:pic>
        <p:nvPicPr>
          <p:cNvPr id="26" name="Picture 25">
            <a:extLst>
              <a:ext uri="{FF2B5EF4-FFF2-40B4-BE49-F238E27FC236}">
                <a16:creationId xmlns:a16="http://schemas.microsoft.com/office/drawing/2014/main" id="{3B6BE39A-6DE7-49A2-8505-65B3D47C751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305562" y="4284780"/>
            <a:ext cx="430353" cy="916839"/>
          </a:xfrm>
          <a:prstGeom prst="rect">
            <a:avLst/>
          </a:prstGeom>
        </p:spPr>
      </p:pic>
      <p:sp>
        <p:nvSpPr>
          <p:cNvPr id="27" name="TextBox 26">
            <a:extLst>
              <a:ext uri="{FF2B5EF4-FFF2-40B4-BE49-F238E27FC236}">
                <a16:creationId xmlns:a16="http://schemas.microsoft.com/office/drawing/2014/main" id="{A7E62891-4BF4-408D-818C-3E223C885173}"/>
              </a:ext>
            </a:extLst>
          </p:cNvPr>
          <p:cNvSpPr txBox="1"/>
          <p:nvPr/>
        </p:nvSpPr>
        <p:spPr>
          <a:xfrm>
            <a:off x="4530048" y="3674125"/>
            <a:ext cx="2490206"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5A"/>
                </a:solidFill>
                <a:effectLst/>
                <a:uLnTx/>
                <a:uFillTx/>
                <a:latin typeface="Arial"/>
                <a:ea typeface="+mn-ea"/>
                <a:cs typeface="+mn-cs"/>
              </a:rPr>
              <a:t>Tools &amp; Resources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5A"/>
                </a:solidFill>
                <a:effectLst/>
                <a:uLnTx/>
                <a:uFillTx/>
                <a:latin typeface="Arial"/>
                <a:ea typeface="+mn-ea"/>
                <a:cs typeface="+mn-cs"/>
              </a:rPr>
              <a:t>Hand Hygiene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00005A"/>
                </a:solidFill>
                <a:effectLst/>
                <a:uLnTx/>
                <a:uFillTx/>
                <a:latin typeface="Arial"/>
                <a:ea typeface="+mn-ea"/>
                <a:cs typeface="+mn-cs"/>
              </a:rPr>
              <a:t>Hand wash and hand rub procedures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err="1">
                <a:ln>
                  <a:noFill/>
                </a:ln>
                <a:solidFill>
                  <a:srgbClr val="00005A"/>
                </a:solidFill>
                <a:effectLst/>
                <a:uLnTx/>
                <a:uFillTx/>
                <a:latin typeface="Arial"/>
                <a:ea typeface="+mn-ea"/>
                <a:cs typeface="+mn-cs"/>
              </a:rPr>
              <a:t>Tork</a:t>
            </a:r>
            <a:r>
              <a:rPr kumimoji="0" lang="en-US" sz="900" b="1" i="0" u="none" strike="noStrike" kern="1200" cap="none" spc="0" normalizeH="0" baseline="0" noProof="0">
                <a:ln>
                  <a:noFill/>
                </a:ln>
                <a:solidFill>
                  <a:srgbClr val="00005A"/>
                </a:solidFill>
                <a:effectLst/>
                <a:uLnTx/>
                <a:uFillTx/>
                <a:latin typeface="Arial"/>
                <a:ea typeface="+mn-ea"/>
                <a:cs typeface="+mn-cs"/>
              </a:rPr>
              <a:t> Virtual Reality Clean Hands Training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err="1">
                <a:ln>
                  <a:noFill/>
                </a:ln>
                <a:solidFill>
                  <a:srgbClr val="00005A"/>
                </a:solidFill>
                <a:effectLst/>
                <a:uLnTx/>
                <a:uFillTx/>
                <a:latin typeface="Arial"/>
                <a:ea typeface="+mn-ea"/>
                <a:cs typeface="+mn-cs"/>
              </a:rPr>
              <a:t>Tork</a:t>
            </a:r>
            <a:r>
              <a:rPr kumimoji="0" lang="en-US" sz="900" b="1" i="0" u="none" strike="noStrike" kern="1200" cap="none" spc="0" normalizeH="0" baseline="0" noProof="0">
                <a:ln>
                  <a:noFill/>
                </a:ln>
                <a:solidFill>
                  <a:srgbClr val="00005A"/>
                </a:solidFill>
                <a:effectLst/>
                <a:uLnTx/>
                <a:uFillTx/>
                <a:latin typeface="Arial"/>
                <a:ea typeface="+mn-ea"/>
                <a:cs typeface="+mn-cs"/>
              </a:rPr>
              <a:t> poster builder for hygiene signage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5A"/>
                </a:solidFill>
                <a:effectLst/>
                <a:uLnTx/>
                <a:uFillTx/>
                <a:latin typeface="Arial"/>
                <a:ea typeface="+mn-ea"/>
                <a:cs typeface="+mn-cs"/>
              </a:rPr>
              <a:t>Surface Cleaning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5A"/>
                </a:solidFill>
                <a:effectLst/>
                <a:uLnTx/>
                <a:uFillTx/>
                <a:latin typeface="Arial"/>
                <a:ea typeface="+mn-ea"/>
                <a:cs typeface="+mn-cs"/>
              </a:rPr>
              <a:t>Dispenser Placement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00005A"/>
              </a:solidFill>
              <a:effectLst/>
              <a:uLnTx/>
              <a:uFillTx/>
              <a:latin typeface="Arial"/>
              <a:ea typeface="+mn-ea"/>
              <a:cs typeface="+mn-cs"/>
            </a:endParaRPr>
          </a:p>
        </p:txBody>
      </p:sp>
    </p:spTree>
    <p:extLst>
      <p:ext uri="{BB962C8B-B14F-4D97-AF65-F5344CB8AC3E}">
        <p14:creationId xmlns:p14="http://schemas.microsoft.com/office/powerpoint/2010/main" val="2568928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15ED5-F3E6-46B9-83AA-A07B95C25D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069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600" y="1271002"/>
            <a:ext cx="7414800" cy="5561100"/>
          </a:xfrm>
          <a:prstGeom prst="rect">
            <a:avLst/>
          </a:prstGeom>
          <a:noFill/>
          <a:ln>
            <a:noFill/>
          </a:ln>
        </p:spPr>
      </p:pic>
      <p:sp>
        <p:nvSpPr>
          <p:cNvPr id="55" name="Google Shape;55;p13"/>
          <p:cNvSpPr/>
          <p:nvPr/>
        </p:nvSpPr>
        <p:spPr>
          <a:xfrm>
            <a:off x="-14933" y="-16967"/>
            <a:ext cx="10388000" cy="1376000"/>
          </a:xfrm>
          <a:prstGeom prst="rect">
            <a:avLst/>
          </a:prstGeom>
          <a:solidFill>
            <a:srgbClr val="0080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6;p13"/>
          <p:cNvSpPr txBox="1"/>
          <p:nvPr/>
        </p:nvSpPr>
        <p:spPr>
          <a:xfrm>
            <a:off x="4716512" y="185439"/>
            <a:ext cx="5037600" cy="9712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2667" kern="0">
                <a:solidFill>
                  <a:srgbClr val="FFFFFF"/>
                </a:solidFill>
                <a:latin typeface="Roboto"/>
                <a:ea typeface="Roboto"/>
                <a:cs typeface="Roboto"/>
                <a:sym typeface="Roboto"/>
              </a:rPr>
              <a:t>User-friendly, portable </a:t>
            </a:r>
            <a:endParaRPr sz="2667" kern="0">
              <a:solidFill>
                <a:srgbClr val="FFFFFF"/>
              </a:solidFill>
              <a:latin typeface="Roboto"/>
              <a:ea typeface="Roboto"/>
              <a:cs typeface="Roboto"/>
              <a:sym typeface="Roboto"/>
            </a:endParaRPr>
          </a:p>
          <a:p>
            <a:pPr algn="r" defTabSz="1219170">
              <a:buClr>
                <a:srgbClr val="000000"/>
              </a:buClr>
            </a:pPr>
            <a:r>
              <a:rPr lang="en" sz="2667" kern="0">
                <a:solidFill>
                  <a:srgbClr val="FFFFFF"/>
                </a:solidFill>
                <a:latin typeface="Roboto"/>
                <a:ea typeface="Roboto"/>
                <a:cs typeface="Roboto"/>
                <a:sym typeface="Roboto"/>
              </a:rPr>
              <a:t>handwashing stations</a:t>
            </a:r>
            <a:endParaRPr sz="2667" kern="0">
              <a:solidFill>
                <a:srgbClr val="FFFFFF"/>
              </a:solidFill>
              <a:latin typeface="Roboto"/>
              <a:ea typeface="Roboto"/>
              <a:cs typeface="Roboto"/>
              <a:sym typeface="Roboto"/>
            </a:endParaRPr>
          </a:p>
        </p:txBody>
      </p:sp>
      <p:pic>
        <p:nvPicPr>
          <p:cNvPr id="57" name="Google Shape;57;p13"/>
          <p:cNvPicPr preferRelativeResize="0"/>
          <p:nvPr/>
        </p:nvPicPr>
        <p:blipFill>
          <a:blip r:embed="rId4">
            <a:alphaModFix/>
          </a:blip>
          <a:stretch>
            <a:fillRect/>
          </a:stretch>
        </p:blipFill>
        <p:spPr>
          <a:xfrm>
            <a:off x="283333" y="101333"/>
            <a:ext cx="2855104" cy="971200"/>
          </a:xfrm>
          <a:prstGeom prst="rect">
            <a:avLst/>
          </a:prstGeom>
          <a:noFill/>
          <a:ln>
            <a:noFill/>
          </a:ln>
        </p:spPr>
      </p:pic>
      <p:sp>
        <p:nvSpPr>
          <p:cNvPr id="58" name="Google Shape;58;p13"/>
          <p:cNvSpPr txBox="1"/>
          <p:nvPr/>
        </p:nvSpPr>
        <p:spPr>
          <a:xfrm>
            <a:off x="7531100" y="1474433"/>
            <a:ext cx="4457600" cy="5269200"/>
          </a:xfrm>
          <a:prstGeom prst="rect">
            <a:avLst/>
          </a:prstGeom>
          <a:solidFill>
            <a:srgbClr val="FFFFFF">
              <a:alpha val="83620"/>
            </a:srgbClr>
          </a:solidFill>
          <a:ln>
            <a:noFill/>
          </a:ln>
        </p:spPr>
        <p:txBody>
          <a:bodyPr spcFirstLastPara="1" wrap="square" lIns="121900" tIns="121900" rIns="121900" bIns="121900" anchor="ctr" anchorCtr="0">
            <a:noAutofit/>
          </a:bodyPr>
          <a:lstStyle/>
          <a:p>
            <a:pPr defTabSz="1219170">
              <a:buClr>
                <a:srgbClr val="000000"/>
              </a:buClr>
              <a:buSzPts val="1100"/>
            </a:pPr>
            <a:r>
              <a:rPr lang="en" sz="1867" b="1" kern="0">
                <a:solidFill>
                  <a:srgbClr val="00803D"/>
                </a:solidFill>
                <a:latin typeface="Roboto"/>
                <a:ea typeface="Roboto"/>
                <a:cs typeface="Roboto"/>
                <a:sym typeface="Roboto"/>
              </a:rPr>
              <a:t>Portable: </a:t>
            </a:r>
            <a:r>
              <a:rPr lang="en" sz="1600" kern="0">
                <a:solidFill>
                  <a:srgbClr val="00803D"/>
                </a:solidFill>
                <a:latin typeface="Roboto"/>
                <a:ea typeface="Roboto"/>
                <a:cs typeface="Roboto"/>
                <a:sym typeface="Roboto"/>
              </a:rPr>
              <a:t>Place exactly where needed for washing at critical times in homes, schools, health clinics, and quarantine sites.</a:t>
            </a:r>
            <a:endParaRPr sz="1600" kern="0">
              <a:solidFill>
                <a:srgbClr val="00803D"/>
              </a:solidFill>
              <a:latin typeface="Roboto"/>
              <a:ea typeface="Roboto"/>
              <a:cs typeface="Roboto"/>
              <a:sym typeface="Roboto"/>
            </a:endParaRPr>
          </a:p>
          <a:p>
            <a:pPr marL="304792" indent="-253994" defTabSz="1219170">
              <a:spcBef>
                <a:spcPts val="800"/>
              </a:spcBef>
              <a:buClr>
                <a:srgbClr val="00803D"/>
              </a:buClr>
              <a:buSzPts val="1200"/>
              <a:buFont typeface="Roboto"/>
              <a:buChar char="-"/>
            </a:pPr>
            <a:r>
              <a:rPr lang="en" sz="1600" kern="0">
                <a:solidFill>
                  <a:srgbClr val="00803D"/>
                </a:solidFill>
                <a:latin typeface="Roboto"/>
                <a:ea typeface="Roboto"/>
                <a:cs typeface="Roboto"/>
                <a:sym typeface="Roboto"/>
              </a:rPr>
              <a:t>e.g. between every 3 beds, in consultation rooms, in patient waiting areas, etc.</a:t>
            </a:r>
            <a:endParaRPr sz="1600" kern="0">
              <a:solidFill>
                <a:srgbClr val="00803D"/>
              </a:solidFill>
              <a:latin typeface="Roboto"/>
              <a:ea typeface="Roboto"/>
              <a:cs typeface="Roboto"/>
              <a:sym typeface="Roboto"/>
            </a:endParaRPr>
          </a:p>
          <a:p>
            <a:pPr defTabSz="1219170">
              <a:spcBef>
                <a:spcPts val="1067"/>
              </a:spcBef>
              <a:buClr>
                <a:srgbClr val="000000"/>
              </a:buClr>
              <a:buSzPts val="1100"/>
            </a:pPr>
            <a:r>
              <a:rPr lang="en" sz="1867" b="1" kern="0">
                <a:solidFill>
                  <a:srgbClr val="00803D"/>
                </a:solidFill>
                <a:latin typeface="Roboto"/>
                <a:ea typeface="Roboto"/>
                <a:cs typeface="Roboto"/>
                <a:sym typeface="Roboto"/>
              </a:rPr>
              <a:t>Water-efficient: </a:t>
            </a:r>
            <a:r>
              <a:rPr lang="en" sz="1600" kern="0">
                <a:solidFill>
                  <a:srgbClr val="00803D"/>
                </a:solidFill>
                <a:latin typeface="Roboto"/>
                <a:ea typeface="Roboto"/>
                <a:cs typeface="Roboto"/>
                <a:sym typeface="Roboto"/>
              </a:rPr>
              <a:t>Low-flow tap allows 50-70 uses per fill;  10 devices give 500-700 washes</a:t>
            </a:r>
            <a:endParaRPr sz="1600" kern="0">
              <a:solidFill>
                <a:srgbClr val="00803D"/>
              </a:solidFill>
              <a:latin typeface="Roboto"/>
              <a:ea typeface="Roboto"/>
              <a:cs typeface="Roboto"/>
              <a:sym typeface="Roboto"/>
            </a:endParaRPr>
          </a:p>
          <a:p>
            <a:pPr defTabSz="1219170">
              <a:spcBef>
                <a:spcPts val="1067"/>
              </a:spcBef>
              <a:buClr>
                <a:srgbClr val="000000"/>
              </a:buClr>
              <a:buSzPts val="1100"/>
            </a:pPr>
            <a:r>
              <a:rPr lang="en" sz="1867" b="1" kern="0">
                <a:solidFill>
                  <a:srgbClr val="00803D"/>
                </a:solidFill>
                <a:latin typeface="Roboto"/>
                <a:ea typeface="Roboto"/>
                <a:cs typeface="Roboto"/>
                <a:sym typeface="Roboto"/>
              </a:rPr>
              <a:t>Rapid deployment: </a:t>
            </a:r>
            <a:r>
              <a:rPr lang="en" sz="1600" kern="0">
                <a:solidFill>
                  <a:srgbClr val="00803D"/>
                </a:solidFill>
                <a:latin typeface="Roboto"/>
                <a:ea typeface="Roboto"/>
                <a:cs typeface="Roboto"/>
                <a:sym typeface="Roboto"/>
              </a:rPr>
              <a:t>Mass production, low-cost, nested packing, &amp; quick setup means all HCFs could be equipped within near term</a:t>
            </a:r>
            <a:endParaRPr sz="1600" kern="0">
              <a:solidFill>
                <a:srgbClr val="00803D"/>
              </a:solidFill>
              <a:latin typeface="Roboto"/>
              <a:ea typeface="Roboto"/>
              <a:cs typeface="Roboto"/>
              <a:sym typeface="Roboto"/>
            </a:endParaRPr>
          </a:p>
          <a:p>
            <a:pPr defTabSz="1219170">
              <a:spcBef>
                <a:spcPts val="1067"/>
              </a:spcBef>
              <a:buClr>
                <a:srgbClr val="000000"/>
              </a:buClr>
            </a:pPr>
            <a:r>
              <a:rPr lang="en" sz="1867" b="1" kern="0">
                <a:solidFill>
                  <a:srgbClr val="00803D"/>
                </a:solidFill>
                <a:latin typeface="Roboto"/>
                <a:ea typeface="Roboto"/>
                <a:cs typeface="Roboto"/>
                <a:sym typeface="Roboto"/>
              </a:rPr>
              <a:t>Behavior Change</a:t>
            </a:r>
            <a:r>
              <a:rPr lang="en" sz="1600" kern="0">
                <a:solidFill>
                  <a:srgbClr val="00803D"/>
                </a:solidFill>
                <a:latin typeface="Roboto"/>
                <a:ea typeface="Roboto"/>
                <a:cs typeface="Roboto"/>
                <a:sym typeface="Roboto"/>
              </a:rPr>
              <a:t>: research-based design meant to to nudges consistent handwashing and habit formation; commitment by HCF Director is important no matter which facility</a:t>
            </a:r>
            <a:endParaRPr sz="1600" kern="0">
              <a:solidFill>
                <a:srgbClr val="00803D"/>
              </a:solidFill>
              <a:latin typeface="Roboto"/>
              <a:ea typeface="Roboto"/>
              <a:cs typeface="Roboto"/>
              <a:sym typeface="Roboto"/>
            </a:endParaRPr>
          </a:p>
          <a:p>
            <a:pPr defTabSz="1219170">
              <a:spcBef>
                <a:spcPts val="1067"/>
              </a:spcBef>
              <a:buClr>
                <a:srgbClr val="000000"/>
              </a:buClr>
            </a:pPr>
            <a:r>
              <a:rPr lang="en" sz="1867" b="1" kern="0">
                <a:solidFill>
                  <a:srgbClr val="00803D"/>
                </a:solidFill>
                <a:latin typeface="Roboto"/>
                <a:ea typeface="Roboto"/>
                <a:cs typeface="Roboto"/>
                <a:sym typeface="Roboto"/>
              </a:rPr>
              <a:t>Social enterprise:</a:t>
            </a:r>
            <a:r>
              <a:rPr lang="en" sz="1867" kern="0">
                <a:solidFill>
                  <a:srgbClr val="00803D"/>
                </a:solidFill>
                <a:latin typeface="Roboto"/>
                <a:ea typeface="Roboto"/>
                <a:cs typeface="Roboto"/>
                <a:sym typeface="Roboto"/>
              </a:rPr>
              <a:t> </a:t>
            </a:r>
            <a:r>
              <a:rPr lang="en" sz="1600" kern="0">
                <a:solidFill>
                  <a:srgbClr val="00803D"/>
                </a:solidFill>
                <a:latin typeface="Roboto"/>
                <a:ea typeface="Roboto"/>
                <a:cs typeface="Roboto"/>
                <a:sym typeface="Roboto"/>
              </a:rPr>
              <a:t>Building a market for sustainable access to handwashing</a:t>
            </a:r>
            <a:endParaRPr sz="1600" kern="0">
              <a:solidFill>
                <a:srgbClr val="00803D"/>
              </a:solidFill>
              <a:latin typeface="Roboto"/>
              <a:ea typeface="Roboto"/>
              <a:cs typeface="Roboto"/>
              <a:sym typeface="Roboto"/>
            </a:endParaRPr>
          </a:p>
          <a:p>
            <a:pPr defTabSz="1219170">
              <a:spcBef>
                <a:spcPts val="1067"/>
              </a:spcBef>
              <a:buClr>
                <a:srgbClr val="000000"/>
              </a:buClr>
            </a:pPr>
            <a:r>
              <a:rPr lang="en" sz="1600" i="1" kern="0">
                <a:solidFill>
                  <a:srgbClr val="00803D"/>
                </a:solidFill>
                <a:latin typeface="Roboto"/>
                <a:ea typeface="Roboto"/>
                <a:cs typeface="Roboto"/>
                <a:sym typeface="Roboto"/>
              </a:rPr>
              <a:t>More info: https://happytap.net/en</a:t>
            </a:r>
            <a:endParaRPr sz="1600" i="1" kern="0">
              <a:solidFill>
                <a:srgbClr val="00803D"/>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2576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1"/>
            <a:ext cx="7848600" cy="886515"/>
          </a:xfrm>
        </p:spPr>
        <p:txBody>
          <a:bodyPr>
            <a:noAutofit/>
          </a:bodyPr>
          <a:lstStyle/>
          <a:p>
            <a:pPr algn="ctr"/>
            <a:br>
              <a:rPr lang="en-US" b="1">
                <a:latin typeface="Gadugi" panose="020B0502040204020203" pitchFamily="34" charset="0"/>
                <a:ea typeface="Gadugi" panose="020B0502040204020203" pitchFamily="34" charset="0"/>
              </a:rPr>
            </a:br>
            <a:r>
              <a:rPr lang="en-US" b="1">
                <a:latin typeface="Gadugi" panose="020B0502040204020203" pitchFamily="34" charset="0"/>
                <a:ea typeface="Gadugi" panose="020B0502040204020203" pitchFamily="34" charset="0"/>
              </a:rPr>
              <a:t>Panel Discussion</a:t>
            </a:r>
          </a:p>
        </p:txBody>
      </p:sp>
      <p:pic>
        <p:nvPicPr>
          <p:cNvPr id="2" name="Picture 1">
            <a:extLst>
              <a:ext uri="{FF2B5EF4-FFF2-40B4-BE49-F238E27FC236}">
                <a16:creationId xmlns:a16="http://schemas.microsoft.com/office/drawing/2014/main" id="{AC551CA8-F3E9-4A8A-852A-5CC24385E15A}"/>
              </a:ext>
            </a:extLst>
          </p:cNvPr>
          <p:cNvPicPr>
            <a:picLocks noChangeAspect="1"/>
          </p:cNvPicPr>
          <p:nvPr/>
        </p:nvPicPr>
        <p:blipFill rotWithShape="1">
          <a:blip r:embed="rId3"/>
          <a:srcRect b="18963"/>
          <a:stretch/>
        </p:blipFill>
        <p:spPr>
          <a:xfrm>
            <a:off x="757725" y="1846819"/>
            <a:ext cx="2121752" cy="2574860"/>
          </a:xfrm>
          <a:prstGeom prst="rect">
            <a:avLst/>
          </a:prstGeom>
        </p:spPr>
      </p:pic>
      <p:sp>
        <p:nvSpPr>
          <p:cNvPr id="4" name="Rectangle 3">
            <a:extLst>
              <a:ext uri="{FF2B5EF4-FFF2-40B4-BE49-F238E27FC236}">
                <a16:creationId xmlns:a16="http://schemas.microsoft.com/office/drawing/2014/main" id="{A054E30F-4E18-4B96-911E-86C605024137}"/>
              </a:ext>
            </a:extLst>
          </p:cNvPr>
          <p:cNvSpPr/>
          <p:nvPr/>
        </p:nvSpPr>
        <p:spPr>
          <a:xfrm>
            <a:off x="359301" y="4560178"/>
            <a:ext cx="2645906" cy="1323439"/>
          </a:xfrm>
          <a:prstGeom prst="rect">
            <a:avLst/>
          </a:prstGeom>
        </p:spPr>
        <p:txBody>
          <a:bodyPr wrap="square">
            <a:spAutoFit/>
          </a:bodyPr>
          <a:lstStyle/>
          <a:p>
            <a:pPr algn="ctr"/>
            <a:r>
              <a:rPr lang="en-US" sz="2000" b="1"/>
              <a:t>Tom Bergin</a:t>
            </a:r>
          </a:p>
          <a:p>
            <a:pPr algn="ctr"/>
            <a:r>
              <a:rPr lang="en-US" sz="2000"/>
              <a:t>Healthcare Marketing Director, </a:t>
            </a:r>
          </a:p>
          <a:p>
            <a:pPr algn="ctr"/>
            <a:r>
              <a:rPr lang="en-US" sz="2000" err="1"/>
              <a:t>Essity</a:t>
            </a:r>
            <a:endParaRPr lang="en-US" sz="2000"/>
          </a:p>
        </p:txBody>
      </p:sp>
      <p:pic>
        <p:nvPicPr>
          <p:cNvPr id="7" name="Picture 6">
            <a:extLst>
              <a:ext uri="{FF2B5EF4-FFF2-40B4-BE49-F238E27FC236}">
                <a16:creationId xmlns:a16="http://schemas.microsoft.com/office/drawing/2014/main" id="{B42D59C1-01ED-4CD3-88A3-F6102927EFDB}"/>
              </a:ext>
            </a:extLst>
          </p:cNvPr>
          <p:cNvPicPr>
            <a:picLocks noChangeAspect="1"/>
          </p:cNvPicPr>
          <p:nvPr/>
        </p:nvPicPr>
        <p:blipFill rotWithShape="1">
          <a:blip r:embed="rId4"/>
          <a:srcRect l="5833" r="13957"/>
          <a:stretch/>
        </p:blipFill>
        <p:spPr>
          <a:xfrm>
            <a:off x="3467659" y="1846819"/>
            <a:ext cx="2250656" cy="2553701"/>
          </a:xfrm>
          <a:prstGeom prst="rect">
            <a:avLst/>
          </a:prstGeom>
        </p:spPr>
      </p:pic>
      <p:sp>
        <p:nvSpPr>
          <p:cNvPr id="18" name="Rectangle 17">
            <a:extLst>
              <a:ext uri="{FF2B5EF4-FFF2-40B4-BE49-F238E27FC236}">
                <a16:creationId xmlns:a16="http://schemas.microsoft.com/office/drawing/2014/main" id="{3B65A75A-86DE-4996-8676-1F76075A1678}"/>
              </a:ext>
            </a:extLst>
          </p:cNvPr>
          <p:cNvSpPr/>
          <p:nvPr/>
        </p:nvSpPr>
        <p:spPr>
          <a:xfrm>
            <a:off x="3332899" y="4560176"/>
            <a:ext cx="2520176" cy="1015663"/>
          </a:xfrm>
          <a:prstGeom prst="rect">
            <a:avLst/>
          </a:prstGeom>
        </p:spPr>
        <p:txBody>
          <a:bodyPr wrap="square">
            <a:spAutoFit/>
          </a:bodyPr>
          <a:lstStyle/>
          <a:p>
            <a:pPr algn="ctr"/>
            <a:r>
              <a:rPr lang="en-US" sz="2000" b="1"/>
              <a:t>Stuart Mason</a:t>
            </a:r>
          </a:p>
          <a:p>
            <a:pPr algn="ctr"/>
            <a:r>
              <a:rPr lang="en-US" sz="2000"/>
              <a:t>CEO,</a:t>
            </a:r>
          </a:p>
          <a:p>
            <a:pPr algn="ctr"/>
            <a:r>
              <a:rPr lang="en-US" sz="2000"/>
              <a:t>SPATAP</a:t>
            </a:r>
          </a:p>
        </p:txBody>
      </p:sp>
      <p:sp>
        <p:nvSpPr>
          <p:cNvPr id="12" name="Rectangle 11">
            <a:extLst>
              <a:ext uri="{FF2B5EF4-FFF2-40B4-BE49-F238E27FC236}">
                <a16:creationId xmlns:a16="http://schemas.microsoft.com/office/drawing/2014/main" id="{FCC8483E-BDFF-492B-B88E-334183A2AD49}"/>
              </a:ext>
            </a:extLst>
          </p:cNvPr>
          <p:cNvSpPr/>
          <p:nvPr/>
        </p:nvSpPr>
        <p:spPr>
          <a:xfrm>
            <a:off x="6180767" y="4560177"/>
            <a:ext cx="2520176" cy="1015663"/>
          </a:xfrm>
          <a:prstGeom prst="rect">
            <a:avLst/>
          </a:prstGeom>
        </p:spPr>
        <p:txBody>
          <a:bodyPr wrap="square">
            <a:spAutoFit/>
          </a:bodyPr>
          <a:lstStyle/>
          <a:p>
            <a:pPr algn="ctr"/>
            <a:r>
              <a:rPr lang="en-US" sz="2000" b="1"/>
              <a:t>Geoff Revell</a:t>
            </a:r>
          </a:p>
          <a:p>
            <a:pPr algn="ctr"/>
            <a:r>
              <a:rPr lang="en-US" sz="2000"/>
              <a:t>Managing Director, </a:t>
            </a:r>
          </a:p>
          <a:p>
            <a:pPr algn="ctr"/>
            <a:r>
              <a:rPr lang="en-US" sz="2000"/>
              <a:t>HappyTap</a:t>
            </a:r>
          </a:p>
        </p:txBody>
      </p:sp>
      <p:pic>
        <p:nvPicPr>
          <p:cNvPr id="10" name="Picture 9">
            <a:extLst>
              <a:ext uri="{FF2B5EF4-FFF2-40B4-BE49-F238E27FC236}">
                <a16:creationId xmlns:a16="http://schemas.microsoft.com/office/drawing/2014/main" id="{8E17EEEB-149E-41E7-9E59-F23CCE47D40C}"/>
              </a:ext>
            </a:extLst>
          </p:cNvPr>
          <p:cNvPicPr>
            <a:picLocks noChangeAspect="1"/>
          </p:cNvPicPr>
          <p:nvPr/>
        </p:nvPicPr>
        <p:blipFill rotWithShape="1">
          <a:blip r:embed="rId5"/>
          <a:srcRect l="21121" r="18070"/>
          <a:stretch/>
        </p:blipFill>
        <p:spPr>
          <a:xfrm>
            <a:off x="6306497" y="1793354"/>
            <a:ext cx="2394446" cy="2607166"/>
          </a:xfrm>
          <a:prstGeom prst="rect">
            <a:avLst/>
          </a:prstGeom>
        </p:spPr>
      </p:pic>
      <p:pic>
        <p:nvPicPr>
          <p:cNvPr id="13" name="Picture 12">
            <a:extLst>
              <a:ext uri="{FF2B5EF4-FFF2-40B4-BE49-F238E27FC236}">
                <a16:creationId xmlns:a16="http://schemas.microsoft.com/office/drawing/2014/main" id="{AF9E19BD-071C-40D9-8785-E7185D089618}"/>
              </a:ext>
            </a:extLst>
          </p:cNvPr>
          <p:cNvPicPr>
            <a:picLocks noChangeAspect="1"/>
          </p:cNvPicPr>
          <p:nvPr/>
        </p:nvPicPr>
        <p:blipFill rotWithShape="1">
          <a:blip r:embed="rId6"/>
          <a:srcRect l="4470" r="4150"/>
          <a:stretch/>
        </p:blipFill>
        <p:spPr>
          <a:xfrm>
            <a:off x="9145335" y="1780187"/>
            <a:ext cx="2394446" cy="2620333"/>
          </a:xfrm>
          <a:prstGeom prst="rect">
            <a:avLst/>
          </a:prstGeom>
        </p:spPr>
      </p:pic>
      <p:sp>
        <p:nvSpPr>
          <p:cNvPr id="15" name="Rectangle 14">
            <a:extLst>
              <a:ext uri="{FF2B5EF4-FFF2-40B4-BE49-F238E27FC236}">
                <a16:creationId xmlns:a16="http://schemas.microsoft.com/office/drawing/2014/main" id="{23BF719F-CF2B-4DEF-ABE4-D0B36A57BE03}"/>
              </a:ext>
            </a:extLst>
          </p:cNvPr>
          <p:cNvSpPr/>
          <p:nvPr/>
        </p:nvSpPr>
        <p:spPr>
          <a:xfrm>
            <a:off x="8926926" y="4560176"/>
            <a:ext cx="2804064" cy="1323439"/>
          </a:xfrm>
          <a:prstGeom prst="rect">
            <a:avLst/>
          </a:prstGeom>
        </p:spPr>
        <p:txBody>
          <a:bodyPr wrap="square">
            <a:spAutoFit/>
          </a:bodyPr>
          <a:lstStyle/>
          <a:p>
            <a:pPr algn="ctr"/>
            <a:r>
              <a:rPr lang="en-US" sz="2000" b="1"/>
              <a:t>Pavani Ram</a:t>
            </a:r>
          </a:p>
          <a:p>
            <a:pPr algn="ctr"/>
            <a:r>
              <a:rPr lang="en-US" sz="2000"/>
              <a:t>Senior Medical Advisor for Child Health, </a:t>
            </a:r>
          </a:p>
          <a:p>
            <a:pPr algn="ctr"/>
            <a:r>
              <a:rPr lang="en-US" sz="2000"/>
              <a:t>USAID</a:t>
            </a:r>
          </a:p>
        </p:txBody>
      </p:sp>
    </p:spTree>
    <p:extLst>
      <p:ext uri="{BB962C8B-B14F-4D97-AF65-F5344CB8AC3E}">
        <p14:creationId xmlns:p14="http://schemas.microsoft.com/office/powerpoint/2010/main" val="267526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24C1-3C45-6B45-97E0-2A08B8D05585}"/>
              </a:ext>
            </a:extLst>
          </p:cNvPr>
          <p:cNvSpPr>
            <a:spLocks noGrp="1"/>
          </p:cNvSpPr>
          <p:nvPr>
            <p:ph type="title"/>
          </p:nvPr>
        </p:nvSpPr>
        <p:spPr>
          <a:xfrm>
            <a:off x="441277" y="-283725"/>
            <a:ext cx="12048782" cy="1767325"/>
          </a:xfrm>
        </p:spPr>
        <p:txBody>
          <a:bodyPr>
            <a:normAutofit/>
          </a:bodyPr>
          <a:lstStyle/>
          <a:p>
            <a:r>
              <a:rPr lang="en-GB" altLang="en-US" sz="3446" b="1" dirty="0">
                <a:solidFill>
                  <a:srgbClr val="00B0F0"/>
                </a:solidFill>
                <a:latin typeface="Arial" panose="020B0604020202020204" pitchFamily="34" charset="0"/>
                <a:ea typeface="Ebrima" panose="02000000000000000000" pitchFamily="2" charset="0"/>
                <a:cs typeface="Arial" panose="020B0604020202020204" pitchFamily="34" charset="0"/>
              </a:rPr>
              <a:t>Five critical messages to convey now. </a:t>
            </a:r>
            <a:br>
              <a:rPr lang="en-GB" altLang="en-US" sz="3446" b="1" dirty="0">
                <a:solidFill>
                  <a:srgbClr val="00B0F0"/>
                </a:solidFill>
                <a:latin typeface="Arial" panose="020B0604020202020204" pitchFamily="34" charset="0"/>
                <a:ea typeface="Ebrima" panose="02000000000000000000" pitchFamily="2" charset="0"/>
                <a:cs typeface="Arial" panose="020B0604020202020204" pitchFamily="34" charset="0"/>
              </a:rPr>
            </a:br>
            <a:r>
              <a:rPr lang="en-GB" altLang="en-US" sz="2177" b="1" dirty="0">
                <a:solidFill>
                  <a:srgbClr val="00B0F0"/>
                </a:solidFill>
                <a:latin typeface="Arial" panose="020B0604020202020204" pitchFamily="34" charset="0"/>
                <a:ea typeface="Ebrima" panose="02000000000000000000" pitchFamily="2" charset="0"/>
                <a:cs typeface="Arial" panose="020B0604020202020204" pitchFamily="34" charset="0"/>
              </a:rPr>
              <a:t>The five golden rules for hand hygiene in health care</a:t>
            </a:r>
            <a:endParaRPr lang="en-US" sz="2177" dirty="0">
              <a:solidFill>
                <a:srgbClr val="00B0F0"/>
              </a:solidFill>
              <a:latin typeface="Arial" panose="020B0604020202020204" pitchFamily="34" charset="0"/>
              <a:ea typeface="Ebrima" panose="02000000000000000000" pitchFamily="2" charset="0"/>
              <a:cs typeface="Arial" panose="020B0604020202020204" pitchFamily="34" charset="0"/>
            </a:endParaRPr>
          </a:p>
        </p:txBody>
      </p:sp>
      <p:grpSp>
        <p:nvGrpSpPr>
          <p:cNvPr id="26" name="Group 25">
            <a:extLst>
              <a:ext uri="{FF2B5EF4-FFF2-40B4-BE49-F238E27FC236}">
                <a16:creationId xmlns:a16="http://schemas.microsoft.com/office/drawing/2014/main" id="{39399C93-ACCA-9441-B72C-D1EAEE572330}"/>
              </a:ext>
            </a:extLst>
          </p:cNvPr>
          <p:cNvGrpSpPr/>
          <p:nvPr/>
        </p:nvGrpSpPr>
        <p:grpSpPr>
          <a:xfrm>
            <a:off x="172805" y="1149238"/>
            <a:ext cx="11577918" cy="5295897"/>
            <a:chOff x="436985" y="1690688"/>
            <a:chExt cx="11332351" cy="4898484"/>
          </a:xfrm>
        </p:grpSpPr>
        <p:grpSp>
          <p:nvGrpSpPr>
            <p:cNvPr id="7" name="Group 6">
              <a:extLst>
                <a:ext uri="{FF2B5EF4-FFF2-40B4-BE49-F238E27FC236}">
                  <a16:creationId xmlns:a16="http://schemas.microsoft.com/office/drawing/2014/main" id="{26E26EC4-2979-9D4B-9273-E766FC5EAC90}"/>
                </a:ext>
              </a:extLst>
            </p:cNvPr>
            <p:cNvGrpSpPr/>
            <p:nvPr/>
          </p:nvGrpSpPr>
          <p:grpSpPr>
            <a:xfrm>
              <a:off x="436985" y="1690688"/>
              <a:ext cx="1317356" cy="488268"/>
              <a:chOff x="436985" y="1690688"/>
              <a:chExt cx="1317356" cy="488268"/>
            </a:xfrm>
          </p:grpSpPr>
          <p:sp>
            <p:nvSpPr>
              <p:cNvPr id="5" name="Oval 4">
                <a:extLst>
                  <a:ext uri="{FF2B5EF4-FFF2-40B4-BE49-F238E27FC236}">
                    <a16:creationId xmlns:a16="http://schemas.microsoft.com/office/drawing/2014/main" id="{71682810-365C-FB4B-A254-65B1263EF675}"/>
                  </a:ext>
                </a:extLst>
              </p:cNvPr>
              <p:cNvSpPr/>
              <p:nvPr/>
            </p:nvSpPr>
            <p:spPr>
              <a:xfrm>
                <a:off x="838201" y="1690688"/>
                <a:ext cx="521213" cy="441018"/>
              </a:xfrm>
              <a:prstGeom prst="ellipse">
                <a:avLst/>
              </a:prstGeom>
              <a:solidFill>
                <a:srgbClr val="FF0676"/>
              </a:solidFill>
              <a:ln>
                <a:solidFill>
                  <a:srgbClr val="FF0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a:endParaRPr lang="en-US" sz="2419">
                  <a:solidFill>
                    <a:prstClr val="white"/>
                  </a:solidFill>
                  <a:latin typeface="Calibri" panose="020F0502020204030204"/>
                </a:endParaRPr>
              </a:p>
            </p:txBody>
          </p:sp>
          <p:sp>
            <p:nvSpPr>
              <p:cNvPr id="6" name="TextBox 5">
                <a:extLst>
                  <a:ext uri="{FF2B5EF4-FFF2-40B4-BE49-F238E27FC236}">
                    <a16:creationId xmlns:a16="http://schemas.microsoft.com/office/drawing/2014/main" id="{4C0B765B-F08D-B34A-8AA3-5EEB8E114112}"/>
                  </a:ext>
                </a:extLst>
              </p:cNvPr>
              <p:cNvSpPr txBox="1"/>
              <p:nvPr/>
            </p:nvSpPr>
            <p:spPr>
              <a:xfrm>
                <a:off x="436985" y="1749208"/>
                <a:ext cx="1317356" cy="429748"/>
              </a:xfrm>
              <a:prstGeom prst="rect">
                <a:avLst/>
              </a:prstGeom>
              <a:noFill/>
            </p:spPr>
            <p:txBody>
              <a:bodyPr wrap="square" rtlCol="0">
                <a:spAutoFit/>
              </a:bodyPr>
              <a:lstStyle/>
              <a:p>
                <a:pPr algn="ctr" defTabSz="829269"/>
                <a:r>
                  <a:rPr lang="en-US" sz="2419" b="1">
                    <a:solidFill>
                      <a:prstClr val="white"/>
                    </a:solidFill>
                    <a:latin typeface="Arial" panose="020B0604020202020204" pitchFamily="34" charset="0"/>
                    <a:cs typeface="Arial" panose="020B0604020202020204" pitchFamily="34" charset="0"/>
                  </a:rPr>
                  <a:t>1</a:t>
                </a:r>
              </a:p>
            </p:txBody>
          </p:sp>
        </p:grpSp>
        <p:grpSp>
          <p:nvGrpSpPr>
            <p:cNvPr id="8" name="Group 7">
              <a:extLst>
                <a:ext uri="{FF2B5EF4-FFF2-40B4-BE49-F238E27FC236}">
                  <a16:creationId xmlns:a16="http://schemas.microsoft.com/office/drawing/2014/main" id="{6254E29D-7C59-3C4A-9026-27F5354172BF}"/>
                </a:ext>
              </a:extLst>
            </p:cNvPr>
            <p:cNvGrpSpPr/>
            <p:nvPr/>
          </p:nvGrpSpPr>
          <p:grpSpPr>
            <a:xfrm>
              <a:off x="440964" y="2697334"/>
              <a:ext cx="1317356" cy="474742"/>
              <a:chOff x="440964" y="1690688"/>
              <a:chExt cx="1317356" cy="474742"/>
            </a:xfrm>
          </p:grpSpPr>
          <p:sp>
            <p:nvSpPr>
              <p:cNvPr id="9" name="Oval 8">
                <a:extLst>
                  <a:ext uri="{FF2B5EF4-FFF2-40B4-BE49-F238E27FC236}">
                    <a16:creationId xmlns:a16="http://schemas.microsoft.com/office/drawing/2014/main" id="{FBD0735C-F16C-6849-AC2B-7C3E5AA45756}"/>
                  </a:ext>
                </a:extLst>
              </p:cNvPr>
              <p:cNvSpPr/>
              <p:nvPr/>
            </p:nvSpPr>
            <p:spPr>
              <a:xfrm>
                <a:off x="838201" y="1690688"/>
                <a:ext cx="521213" cy="441018"/>
              </a:xfrm>
              <a:prstGeom prst="ellipse">
                <a:avLst/>
              </a:prstGeom>
              <a:solidFill>
                <a:srgbClr val="FF0676"/>
              </a:solidFill>
              <a:ln>
                <a:solidFill>
                  <a:srgbClr val="FF0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a:endParaRPr lang="en-US" sz="2419">
                  <a:solidFill>
                    <a:prstClr val="white"/>
                  </a:solidFill>
                  <a:latin typeface="Calibri" panose="020F0502020204030204"/>
                </a:endParaRPr>
              </a:p>
            </p:txBody>
          </p:sp>
          <p:sp>
            <p:nvSpPr>
              <p:cNvPr id="10" name="TextBox 9">
                <a:extLst>
                  <a:ext uri="{FF2B5EF4-FFF2-40B4-BE49-F238E27FC236}">
                    <a16:creationId xmlns:a16="http://schemas.microsoft.com/office/drawing/2014/main" id="{CBDF062C-FBB5-BC47-9A6F-A3DF3D00B93B}"/>
                  </a:ext>
                </a:extLst>
              </p:cNvPr>
              <p:cNvSpPr txBox="1"/>
              <p:nvPr/>
            </p:nvSpPr>
            <p:spPr>
              <a:xfrm>
                <a:off x="440964" y="1735682"/>
                <a:ext cx="1317356" cy="429748"/>
              </a:xfrm>
              <a:prstGeom prst="rect">
                <a:avLst/>
              </a:prstGeom>
              <a:noFill/>
            </p:spPr>
            <p:txBody>
              <a:bodyPr wrap="square" rtlCol="0">
                <a:spAutoFit/>
              </a:bodyPr>
              <a:lstStyle/>
              <a:p>
                <a:pPr algn="ctr" defTabSz="829269"/>
                <a:r>
                  <a:rPr lang="en-US" sz="2419" b="1">
                    <a:solidFill>
                      <a:prstClr val="white"/>
                    </a:solidFill>
                    <a:latin typeface="Arial" panose="020B0604020202020204" pitchFamily="34" charset="0"/>
                    <a:cs typeface="Arial" panose="020B0604020202020204" pitchFamily="34" charset="0"/>
                  </a:rPr>
                  <a:t>2</a:t>
                </a:r>
              </a:p>
            </p:txBody>
          </p:sp>
        </p:grpSp>
        <p:grpSp>
          <p:nvGrpSpPr>
            <p:cNvPr id="11" name="Group 10">
              <a:extLst>
                <a:ext uri="{FF2B5EF4-FFF2-40B4-BE49-F238E27FC236}">
                  <a16:creationId xmlns:a16="http://schemas.microsoft.com/office/drawing/2014/main" id="{97158D3D-B6BA-084B-9511-5A7F57B62948}"/>
                </a:ext>
              </a:extLst>
            </p:cNvPr>
            <p:cNvGrpSpPr/>
            <p:nvPr/>
          </p:nvGrpSpPr>
          <p:grpSpPr>
            <a:xfrm>
              <a:off x="440965" y="3790308"/>
              <a:ext cx="1317356" cy="474016"/>
              <a:chOff x="440965" y="1690688"/>
              <a:chExt cx="1317356" cy="474016"/>
            </a:xfrm>
          </p:grpSpPr>
          <p:sp>
            <p:nvSpPr>
              <p:cNvPr id="12" name="Oval 11">
                <a:extLst>
                  <a:ext uri="{FF2B5EF4-FFF2-40B4-BE49-F238E27FC236}">
                    <a16:creationId xmlns:a16="http://schemas.microsoft.com/office/drawing/2014/main" id="{C2B2F684-11CD-554C-938E-E499CE566D4D}"/>
                  </a:ext>
                </a:extLst>
              </p:cNvPr>
              <p:cNvSpPr/>
              <p:nvPr/>
            </p:nvSpPr>
            <p:spPr>
              <a:xfrm>
                <a:off x="838201" y="1690688"/>
                <a:ext cx="521213" cy="441018"/>
              </a:xfrm>
              <a:prstGeom prst="ellipse">
                <a:avLst/>
              </a:prstGeom>
              <a:solidFill>
                <a:srgbClr val="FF0676"/>
              </a:solidFill>
              <a:ln>
                <a:solidFill>
                  <a:srgbClr val="FF0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a:endParaRPr lang="en-US" sz="2419">
                  <a:solidFill>
                    <a:prstClr val="white"/>
                  </a:solidFill>
                  <a:latin typeface="Calibri" panose="020F0502020204030204"/>
                </a:endParaRPr>
              </a:p>
            </p:txBody>
          </p:sp>
          <p:sp>
            <p:nvSpPr>
              <p:cNvPr id="13" name="TextBox 12">
                <a:extLst>
                  <a:ext uri="{FF2B5EF4-FFF2-40B4-BE49-F238E27FC236}">
                    <a16:creationId xmlns:a16="http://schemas.microsoft.com/office/drawing/2014/main" id="{60C73920-0291-1847-84F5-3079E3FB1D71}"/>
                  </a:ext>
                </a:extLst>
              </p:cNvPr>
              <p:cNvSpPr txBox="1"/>
              <p:nvPr/>
            </p:nvSpPr>
            <p:spPr>
              <a:xfrm>
                <a:off x="440965" y="1734956"/>
                <a:ext cx="1317356" cy="429748"/>
              </a:xfrm>
              <a:prstGeom prst="rect">
                <a:avLst/>
              </a:prstGeom>
              <a:noFill/>
            </p:spPr>
            <p:txBody>
              <a:bodyPr wrap="square" rtlCol="0">
                <a:spAutoFit/>
              </a:bodyPr>
              <a:lstStyle/>
              <a:p>
                <a:pPr algn="ctr" defTabSz="829269"/>
                <a:r>
                  <a:rPr lang="en-US" sz="2419" b="1">
                    <a:solidFill>
                      <a:prstClr val="white"/>
                    </a:solidFill>
                    <a:latin typeface="Arial" panose="020B0604020202020204" pitchFamily="34" charset="0"/>
                    <a:cs typeface="Arial" panose="020B0604020202020204" pitchFamily="34" charset="0"/>
                  </a:rPr>
                  <a:t>3</a:t>
                </a:r>
              </a:p>
            </p:txBody>
          </p:sp>
        </p:grpSp>
        <p:grpSp>
          <p:nvGrpSpPr>
            <p:cNvPr id="14" name="Group 13">
              <a:extLst>
                <a:ext uri="{FF2B5EF4-FFF2-40B4-BE49-F238E27FC236}">
                  <a16:creationId xmlns:a16="http://schemas.microsoft.com/office/drawing/2014/main" id="{E67CDB3E-217D-5845-A7E4-4B4ECC36A959}"/>
                </a:ext>
              </a:extLst>
            </p:cNvPr>
            <p:cNvGrpSpPr/>
            <p:nvPr/>
          </p:nvGrpSpPr>
          <p:grpSpPr>
            <a:xfrm>
              <a:off x="440964" y="4827949"/>
              <a:ext cx="1317356" cy="485579"/>
              <a:chOff x="440964" y="1690688"/>
              <a:chExt cx="1317356" cy="485579"/>
            </a:xfrm>
          </p:grpSpPr>
          <p:sp>
            <p:nvSpPr>
              <p:cNvPr id="15" name="Oval 14">
                <a:extLst>
                  <a:ext uri="{FF2B5EF4-FFF2-40B4-BE49-F238E27FC236}">
                    <a16:creationId xmlns:a16="http://schemas.microsoft.com/office/drawing/2014/main" id="{3729DA00-4E11-AE4E-B13D-623A298F093F}"/>
                  </a:ext>
                </a:extLst>
              </p:cNvPr>
              <p:cNvSpPr/>
              <p:nvPr/>
            </p:nvSpPr>
            <p:spPr>
              <a:xfrm>
                <a:off x="838201" y="1690688"/>
                <a:ext cx="521213" cy="441018"/>
              </a:xfrm>
              <a:prstGeom prst="ellipse">
                <a:avLst/>
              </a:prstGeom>
              <a:solidFill>
                <a:srgbClr val="FF0676"/>
              </a:solidFill>
              <a:ln>
                <a:solidFill>
                  <a:srgbClr val="FF0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a:endParaRPr lang="en-US" sz="2419">
                  <a:solidFill>
                    <a:prstClr val="white"/>
                  </a:solidFill>
                  <a:latin typeface="Calibri" panose="020F0502020204030204"/>
                </a:endParaRPr>
              </a:p>
            </p:txBody>
          </p:sp>
          <p:sp>
            <p:nvSpPr>
              <p:cNvPr id="16" name="TextBox 15">
                <a:extLst>
                  <a:ext uri="{FF2B5EF4-FFF2-40B4-BE49-F238E27FC236}">
                    <a16:creationId xmlns:a16="http://schemas.microsoft.com/office/drawing/2014/main" id="{E9FCDF9F-D59C-7245-B603-97C9993147B1}"/>
                  </a:ext>
                </a:extLst>
              </p:cNvPr>
              <p:cNvSpPr txBox="1"/>
              <p:nvPr/>
            </p:nvSpPr>
            <p:spPr>
              <a:xfrm>
                <a:off x="440964" y="1746518"/>
                <a:ext cx="1317356" cy="429749"/>
              </a:xfrm>
              <a:prstGeom prst="rect">
                <a:avLst/>
              </a:prstGeom>
              <a:noFill/>
            </p:spPr>
            <p:txBody>
              <a:bodyPr wrap="square" rtlCol="0">
                <a:spAutoFit/>
              </a:bodyPr>
              <a:lstStyle/>
              <a:p>
                <a:pPr algn="ctr" defTabSz="829269"/>
                <a:r>
                  <a:rPr lang="en-US" sz="2419" b="1">
                    <a:solidFill>
                      <a:prstClr val="white"/>
                    </a:solidFill>
                    <a:latin typeface="Arial" panose="020B0604020202020204" pitchFamily="34" charset="0"/>
                    <a:cs typeface="Arial" panose="020B0604020202020204" pitchFamily="34" charset="0"/>
                  </a:rPr>
                  <a:t>4</a:t>
                </a:r>
              </a:p>
            </p:txBody>
          </p:sp>
        </p:grpSp>
        <p:grpSp>
          <p:nvGrpSpPr>
            <p:cNvPr id="17" name="Group 16">
              <a:extLst>
                <a:ext uri="{FF2B5EF4-FFF2-40B4-BE49-F238E27FC236}">
                  <a16:creationId xmlns:a16="http://schemas.microsoft.com/office/drawing/2014/main" id="{DC6371E1-DD48-2343-8F2B-05699452526A}"/>
                </a:ext>
              </a:extLst>
            </p:cNvPr>
            <p:cNvGrpSpPr/>
            <p:nvPr/>
          </p:nvGrpSpPr>
          <p:grpSpPr>
            <a:xfrm>
              <a:off x="440964" y="5850725"/>
              <a:ext cx="1317356" cy="477696"/>
              <a:chOff x="440964" y="1690688"/>
              <a:chExt cx="1317356" cy="477696"/>
            </a:xfrm>
          </p:grpSpPr>
          <p:sp>
            <p:nvSpPr>
              <p:cNvPr id="18" name="Oval 17">
                <a:extLst>
                  <a:ext uri="{FF2B5EF4-FFF2-40B4-BE49-F238E27FC236}">
                    <a16:creationId xmlns:a16="http://schemas.microsoft.com/office/drawing/2014/main" id="{621DA28C-1742-364A-8D4D-E585754384CD}"/>
                  </a:ext>
                </a:extLst>
              </p:cNvPr>
              <p:cNvSpPr/>
              <p:nvPr/>
            </p:nvSpPr>
            <p:spPr>
              <a:xfrm>
                <a:off x="838201" y="1690688"/>
                <a:ext cx="521213" cy="441018"/>
              </a:xfrm>
              <a:prstGeom prst="ellipse">
                <a:avLst/>
              </a:prstGeom>
              <a:solidFill>
                <a:srgbClr val="FF0676"/>
              </a:solidFill>
              <a:ln>
                <a:solidFill>
                  <a:srgbClr val="FF0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a:endParaRPr lang="en-US" sz="2419">
                  <a:solidFill>
                    <a:prstClr val="white"/>
                  </a:solidFill>
                  <a:latin typeface="Calibri" panose="020F0502020204030204"/>
                </a:endParaRPr>
              </a:p>
            </p:txBody>
          </p:sp>
          <p:sp>
            <p:nvSpPr>
              <p:cNvPr id="19" name="TextBox 18">
                <a:extLst>
                  <a:ext uri="{FF2B5EF4-FFF2-40B4-BE49-F238E27FC236}">
                    <a16:creationId xmlns:a16="http://schemas.microsoft.com/office/drawing/2014/main" id="{FE0E46F1-4CE1-CC42-8E79-BD456638EABD}"/>
                  </a:ext>
                </a:extLst>
              </p:cNvPr>
              <p:cNvSpPr txBox="1"/>
              <p:nvPr/>
            </p:nvSpPr>
            <p:spPr>
              <a:xfrm>
                <a:off x="440964" y="1738636"/>
                <a:ext cx="1317356" cy="429748"/>
              </a:xfrm>
              <a:prstGeom prst="rect">
                <a:avLst/>
              </a:prstGeom>
              <a:noFill/>
            </p:spPr>
            <p:txBody>
              <a:bodyPr wrap="square" rtlCol="0">
                <a:spAutoFit/>
              </a:bodyPr>
              <a:lstStyle/>
              <a:p>
                <a:pPr algn="ctr" defTabSz="829269"/>
                <a:r>
                  <a:rPr lang="en-US" sz="2419" b="1">
                    <a:solidFill>
                      <a:prstClr val="white"/>
                    </a:solidFill>
                    <a:latin typeface="Arial" panose="020B0604020202020204" pitchFamily="34" charset="0"/>
                    <a:cs typeface="Arial" panose="020B0604020202020204" pitchFamily="34" charset="0"/>
                  </a:rPr>
                  <a:t>5</a:t>
                </a:r>
              </a:p>
            </p:txBody>
          </p:sp>
        </p:grpSp>
        <p:sp>
          <p:nvSpPr>
            <p:cNvPr id="20" name="TextBox 19">
              <a:extLst>
                <a:ext uri="{FF2B5EF4-FFF2-40B4-BE49-F238E27FC236}">
                  <a16:creationId xmlns:a16="http://schemas.microsoft.com/office/drawing/2014/main" id="{B74E52DE-BA8E-0C40-A6DF-DC03D34DB2CE}"/>
                </a:ext>
              </a:extLst>
            </p:cNvPr>
            <p:cNvSpPr txBox="1"/>
            <p:nvPr/>
          </p:nvSpPr>
          <p:spPr>
            <a:xfrm>
              <a:off x="1911775" y="1708243"/>
              <a:ext cx="9857561" cy="429749"/>
            </a:xfrm>
            <a:prstGeom prst="rect">
              <a:avLst/>
            </a:prstGeom>
            <a:noFill/>
          </p:spPr>
          <p:txBody>
            <a:bodyPr wrap="square" rtlCol="0">
              <a:spAutoFit/>
            </a:bodyPr>
            <a:lstStyle/>
            <a:p>
              <a:pPr defTabSz="829269"/>
              <a:r>
                <a:rPr lang="en-GB" altLang="en-US" sz="2419">
                  <a:solidFill>
                    <a:prstClr val="black"/>
                  </a:solidFill>
                  <a:latin typeface="Arial" panose="020B0604020202020204" pitchFamily="34" charset="0"/>
                  <a:cs typeface="Arial" panose="020B0604020202020204" pitchFamily="34" charset="0"/>
                </a:rPr>
                <a:t>Hand hygiene must be performed at the </a:t>
              </a:r>
              <a:r>
                <a:rPr lang="en-GB" altLang="en-US" sz="2419" b="1">
                  <a:solidFill>
                    <a:prstClr val="black"/>
                  </a:solidFill>
                  <a:latin typeface="Arial" panose="020B0604020202020204" pitchFamily="34" charset="0"/>
                  <a:cs typeface="Arial" panose="020B0604020202020204" pitchFamily="34" charset="0"/>
                </a:rPr>
                <a:t>point-of-care*</a:t>
              </a:r>
            </a:p>
          </p:txBody>
        </p:sp>
        <p:sp>
          <p:nvSpPr>
            <p:cNvPr id="21" name="TextBox 20">
              <a:extLst>
                <a:ext uri="{FF2B5EF4-FFF2-40B4-BE49-F238E27FC236}">
                  <a16:creationId xmlns:a16="http://schemas.microsoft.com/office/drawing/2014/main" id="{0CE8D6E4-E1D2-E946-A3D9-478E11FD9CB3}"/>
                </a:ext>
              </a:extLst>
            </p:cNvPr>
            <p:cNvSpPr txBox="1"/>
            <p:nvPr/>
          </p:nvSpPr>
          <p:spPr>
            <a:xfrm>
              <a:off x="1911779" y="2631835"/>
              <a:ext cx="8336371" cy="774094"/>
            </a:xfrm>
            <a:prstGeom prst="rect">
              <a:avLst/>
            </a:prstGeom>
            <a:noFill/>
          </p:spPr>
          <p:txBody>
            <a:bodyPr wrap="square" rtlCol="0">
              <a:spAutoFit/>
            </a:bodyPr>
            <a:lstStyle/>
            <a:p>
              <a:pPr defTabSz="829269"/>
              <a:r>
                <a:rPr lang="en-GB" altLang="en-US" sz="2419">
                  <a:solidFill>
                    <a:prstClr val="black"/>
                  </a:solidFill>
                  <a:latin typeface="Arial" panose="020B0604020202020204" pitchFamily="34" charset="0"/>
                  <a:cs typeface="Arial" panose="020B0604020202020204" pitchFamily="34" charset="0"/>
                </a:rPr>
                <a:t>During care delivery, there are </a:t>
              </a:r>
              <a:r>
                <a:rPr lang="en-GB" altLang="en-US" sz="2419" b="1">
                  <a:solidFill>
                    <a:prstClr val="black"/>
                  </a:solidFill>
                  <a:latin typeface="Arial" panose="020B0604020202020204" pitchFamily="34" charset="0"/>
                  <a:cs typeface="Arial" panose="020B0604020202020204" pitchFamily="34" charset="0"/>
                </a:rPr>
                <a:t>five moments </a:t>
              </a:r>
              <a:r>
                <a:rPr lang="en-GB" altLang="en-US" sz="2419">
                  <a:solidFill>
                    <a:prstClr val="black"/>
                  </a:solidFill>
                  <a:latin typeface="Arial" panose="020B0604020202020204" pitchFamily="34" charset="0"/>
                  <a:cs typeface="Arial" panose="020B0604020202020204" pitchFamily="34" charset="0"/>
                </a:rPr>
                <a:t>when it is essential to perform hand hygiene</a:t>
              </a:r>
              <a:endParaRPr lang="en-GB" altLang="en-US" sz="2419" b="1">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276BA78-7B6B-6647-9546-62C3AD71BBE7}"/>
                </a:ext>
              </a:extLst>
            </p:cNvPr>
            <p:cNvSpPr txBox="1"/>
            <p:nvPr/>
          </p:nvSpPr>
          <p:spPr>
            <a:xfrm>
              <a:off x="1911778" y="4768336"/>
              <a:ext cx="8336372" cy="774094"/>
            </a:xfrm>
            <a:prstGeom prst="rect">
              <a:avLst/>
            </a:prstGeom>
            <a:noFill/>
          </p:spPr>
          <p:txBody>
            <a:bodyPr wrap="square" rtlCol="0">
              <a:spAutoFit/>
            </a:bodyPr>
            <a:lstStyle/>
            <a:p>
              <a:pPr defTabSz="829269"/>
              <a:r>
                <a:rPr lang="en-GB" altLang="en-US" sz="2419" b="1">
                  <a:solidFill>
                    <a:prstClr val="black"/>
                  </a:solidFill>
                  <a:latin typeface="Arial" panose="020B0604020202020204" pitchFamily="34" charset="0"/>
                  <a:cs typeface="Arial" panose="020B0604020202020204" pitchFamily="34" charset="0"/>
                </a:rPr>
                <a:t>Hand washing </a:t>
              </a:r>
              <a:r>
                <a:rPr lang="en-GB" altLang="en-US" sz="2419">
                  <a:solidFill>
                    <a:prstClr val="black"/>
                  </a:solidFill>
                  <a:latin typeface="Arial" panose="020B0604020202020204" pitchFamily="34" charset="0"/>
                  <a:cs typeface="Arial" panose="020B0604020202020204" pitchFamily="34" charset="0"/>
                </a:rPr>
                <a:t>with soap and water is necessary when hands are visibly soiled (alternatives for LMICs are being suggested)</a:t>
              </a:r>
            </a:p>
          </p:txBody>
        </p:sp>
        <p:sp>
          <p:nvSpPr>
            <p:cNvPr id="24" name="TextBox 23">
              <a:extLst>
                <a:ext uri="{FF2B5EF4-FFF2-40B4-BE49-F238E27FC236}">
                  <a16:creationId xmlns:a16="http://schemas.microsoft.com/office/drawing/2014/main" id="{DDCC8040-FBA1-6E47-A03A-C05D39DA2412}"/>
                </a:ext>
              </a:extLst>
            </p:cNvPr>
            <p:cNvSpPr txBox="1"/>
            <p:nvPr/>
          </p:nvSpPr>
          <p:spPr>
            <a:xfrm>
              <a:off x="1911775" y="5815078"/>
              <a:ext cx="8479544" cy="774094"/>
            </a:xfrm>
            <a:prstGeom prst="rect">
              <a:avLst/>
            </a:prstGeom>
            <a:noFill/>
          </p:spPr>
          <p:txBody>
            <a:bodyPr wrap="square" rtlCol="0">
              <a:spAutoFit/>
            </a:bodyPr>
            <a:lstStyle/>
            <a:p>
              <a:pPr defTabSz="829269"/>
              <a:r>
                <a:rPr lang="en-GB" altLang="en-US" sz="2419">
                  <a:solidFill>
                    <a:prstClr val="black"/>
                  </a:solidFill>
                  <a:latin typeface="Arial" panose="020B0604020202020204" pitchFamily="34" charset="0"/>
                  <a:cs typeface="Arial" panose="020B0604020202020204" pitchFamily="34" charset="0"/>
                </a:rPr>
                <a:t>The appropriate </a:t>
              </a:r>
              <a:r>
                <a:rPr lang="en-GB" altLang="en-US" sz="2419" b="1">
                  <a:solidFill>
                    <a:prstClr val="black"/>
                  </a:solidFill>
                  <a:latin typeface="Arial" panose="020B0604020202020204" pitchFamily="34" charset="0"/>
                  <a:cs typeface="Arial" panose="020B0604020202020204" pitchFamily="34" charset="0"/>
                </a:rPr>
                <a:t>technique</a:t>
              </a:r>
              <a:r>
                <a:rPr lang="en-GB" altLang="en-US" sz="2419">
                  <a:solidFill>
                    <a:prstClr val="black"/>
                  </a:solidFill>
                  <a:latin typeface="Arial" panose="020B0604020202020204" pitchFamily="34" charset="0"/>
                  <a:cs typeface="Arial" panose="020B0604020202020204" pitchFamily="34" charset="0"/>
                </a:rPr>
                <a:t> and time taken to clean hands is also important</a:t>
              </a:r>
            </a:p>
          </p:txBody>
        </p:sp>
        <p:sp>
          <p:nvSpPr>
            <p:cNvPr id="25" name="TextBox 24">
              <a:extLst>
                <a:ext uri="{FF2B5EF4-FFF2-40B4-BE49-F238E27FC236}">
                  <a16:creationId xmlns:a16="http://schemas.microsoft.com/office/drawing/2014/main" id="{B7DB4A7A-7939-8346-A769-91C266D8D90F}"/>
                </a:ext>
              </a:extLst>
            </p:cNvPr>
            <p:cNvSpPr txBox="1"/>
            <p:nvPr/>
          </p:nvSpPr>
          <p:spPr>
            <a:xfrm>
              <a:off x="1911776" y="3663156"/>
              <a:ext cx="8336373" cy="1118438"/>
            </a:xfrm>
            <a:prstGeom prst="rect">
              <a:avLst/>
            </a:prstGeom>
            <a:noFill/>
          </p:spPr>
          <p:txBody>
            <a:bodyPr wrap="square" rtlCol="0">
              <a:spAutoFit/>
            </a:bodyPr>
            <a:lstStyle/>
            <a:p>
              <a:pPr defTabSz="829269"/>
              <a:r>
                <a:rPr lang="en-US" sz="2419" b="1">
                  <a:solidFill>
                    <a:prstClr val="black"/>
                  </a:solidFill>
                  <a:latin typeface="Arial" panose="020B0604020202020204" pitchFamily="34" charset="0"/>
                  <a:cs typeface="Arial" panose="020B0604020202020204" pitchFamily="34" charset="0"/>
                </a:rPr>
                <a:t>Hand rubbing</a:t>
              </a:r>
              <a:r>
                <a:rPr lang="en-US" sz="2419">
                  <a:solidFill>
                    <a:prstClr val="black"/>
                  </a:solidFill>
                  <a:latin typeface="Arial" panose="020B0604020202020204" pitchFamily="34" charset="0"/>
                  <a:cs typeface="Arial" panose="020B0604020202020204" pitchFamily="34" charset="0"/>
                </a:rPr>
                <a:t> with an alcohol-based formulation, if available, makes hand hygiene possible at the point of care, is faster, more effective and better tolerated </a:t>
              </a:r>
              <a:endParaRPr lang="en-US" sz="2419" b="1">
                <a:solidFill>
                  <a:prstClr val="black"/>
                </a:solidFill>
                <a:latin typeface="Arial" panose="020B0604020202020204" pitchFamily="34" charset="0"/>
                <a:cs typeface="Arial" panose="020B0604020202020204" pitchFamily="34" charset="0"/>
              </a:endParaRPr>
            </a:p>
          </p:txBody>
        </p:sp>
      </p:grpSp>
      <p:sp>
        <p:nvSpPr>
          <p:cNvPr id="27" name="Text Placeholder 2">
            <a:extLst>
              <a:ext uri="{FF2B5EF4-FFF2-40B4-BE49-F238E27FC236}">
                <a16:creationId xmlns:a16="http://schemas.microsoft.com/office/drawing/2014/main" id="{5FF6EC63-B980-9D40-BFB6-DC2529869BE5}"/>
              </a:ext>
            </a:extLst>
          </p:cNvPr>
          <p:cNvSpPr txBox="1">
            <a:spLocks/>
          </p:cNvSpPr>
          <p:nvPr/>
        </p:nvSpPr>
        <p:spPr>
          <a:xfrm>
            <a:off x="592084" y="6450030"/>
            <a:ext cx="15936037" cy="387016"/>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29269">
              <a:spcBef>
                <a:spcPct val="0"/>
              </a:spcBef>
              <a:spcAft>
                <a:spcPct val="0"/>
              </a:spcAft>
              <a:buNone/>
            </a:pPr>
            <a:r>
              <a:rPr lang="en-GB" altLang="en-US" sz="1088">
                <a:solidFill>
                  <a:prstClr val="black"/>
                </a:solidFill>
                <a:latin typeface="Arial" panose="020B0604020202020204" pitchFamily="34" charset="0"/>
                <a:cs typeface="Arial" panose="020B0604020202020204" pitchFamily="34" charset="0"/>
              </a:rPr>
              <a:t>WHO Slides for Education Sessions for Trainers, Observers and Health-care Workers (revised May 2018) </a:t>
            </a:r>
          </a:p>
          <a:p>
            <a:pPr marL="0" indent="0" defTabSz="829269">
              <a:spcBef>
                <a:spcPct val="0"/>
              </a:spcBef>
              <a:spcAft>
                <a:spcPct val="0"/>
              </a:spcAft>
              <a:buNone/>
            </a:pPr>
            <a:r>
              <a:rPr lang="en-GB" sz="1088">
                <a:solidFill>
                  <a:prstClr val="black"/>
                </a:solidFill>
                <a:latin typeface="Arial" panose="020B0604020202020204" pitchFamily="34" charset="0"/>
                <a:cs typeface="Arial" panose="020B0604020202020204" pitchFamily="34" charset="0"/>
                <a:hlinkClick r:id="rId3"/>
              </a:rPr>
              <a:t>https://www.who.int/infection-prevention/tools/hand-hygiene/training_education/en/</a:t>
            </a:r>
            <a:endParaRPr lang="en-GB" altLang="en-US" sz="1088">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2159B14-8085-F745-8FF2-83E5F14D93AA}"/>
              </a:ext>
            </a:extLst>
          </p:cNvPr>
          <p:cNvSpPr txBox="1"/>
          <p:nvPr/>
        </p:nvSpPr>
        <p:spPr>
          <a:xfrm rot="16200000">
            <a:off x="9917161" y="4308718"/>
            <a:ext cx="2899520" cy="464614"/>
          </a:xfrm>
          <a:prstGeom prst="rect">
            <a:avLst/>
          </a:prstGeom>
          <a:noFill/>
        </p:spPr>
        <p:txBody>
          <a:bodyPr wrap="square" rtlCol="0">
            <a:spAutoFit/>
          </a:bodyPr>
          <a:lstStyle/>
          <a:p>
            <a:pPr defTabSz="829269"/>
            <a:r>
              <a:rPr lang="en-GB" altLang="en-US" sz="2419" b="1">
                <a:solidFill>
                  <a:prstClr val="black"/>
                </a:solidFill>
                <a:latin typeface="Arial" panose="020B0604020202020204" pitchFamily="34" charset="0"/>
                <a:cs typeface="Arial" panose="020B0604020202020204" pitchFamily="34" charset="0"/>
              </a:rPr>
              <a:t>(right technique)</a:t>
            </a:r>
          </a:p>
        </p:txBody>
      </p:sp>
      <p:sp>
        <p:nvSpPr>
          <p:cNvPr id="3" name="Right Brace 2">
            <a:extLst>
              <a:ext uri="{FF2B5EF4-FFF2-40B4-BE49-F238E27FC236}">
                <a16:creationId xmlns:a16="http://schemas.microsoft.com/office/drawing/2014/main" id="{0EBFEB50-74FC-9447-9D50-533413390579}"/>
              </a:ext>
            </a:extLst>
          </p:cNvPr>
          <p:cNvSpPr/>
          <p:nvPr/>
        </p:nvSpPr>
        <p:spPr>
          <a:xfrm>
            <a:off x="10537174" y="3281733"/>
            <a:ext cx="305033" cy="288999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29269"/>
            <a:endParaRPr lang="en-US" sz="2177">
              <a:solidFill>
                <a:prstClr val="black"/>
              </a:solidFill>
              <a:latin typeface="Calibri" panose="020F0502020204030204"/>
            </a:endParaRPr>
          </a:p>
        </p:txBody>
      </p:sp>
      <p:sp>
        <p:nvSpPr>
          <p:cNvPr id="31" name="TextBox 30">
            <a:extLst>
              <a:ext uri="{FF2B5EF4-FFF2-40B4-BE49-F238E27FC236}">
                <a16:creationId xmlns:a16="http://schemas.microsoft.com/office/drawing/2014/main" id="{82159B14-8085-F745-8FF2-83E5F14D93AA}"/>
              </a:ext>
            </a:extLst>
          </p:cNvPr>
          <p:cNvSpPr txBox="1"/>
          <p:nvPr/>
        </p:nvSpPr>
        <p:spPr>
          <a:xfrm rot="16200000">
            <a:off x="9880629" y="1110136"/>
            <a:ext cx="2899520" cy="464614"/>
          </a:xfrm>
          <a:prstGeom prst="rect">
            <a:avLst/>
          </a:prstGeom>
          <a:noFill/>
        </p:spPr>
        <p:txBody>
          <a:bodyPr wrap="square" rtlCol="0">
            <a:spAutoFit/>
          </a:bodyPr>
          <a:lstStyle/>
          <a:p>
            <a:pPr defTabSz="829269"/>
            <a:r>
              <a:rPr lang="en-GB" altLang="en-US" sz="2419" b="1">
                <a:solidFill>
                  <a:prstClr val="black"/>
                </a:solidFill>
                <a:latin typeface="Arial" panose="020B0604020202020204" pitchFamily="34" charset="0"/>
                <a:cs typeface="Arial" panose="020B0604020202020204" pitchFamily="34" charset="0"/>
              </a:rPr>
              <a:t>(right time)</a:t>
            </a:r>
          </a:p>
        </p:txBody>
      </p:sp>
      <p:sp>
        <p:nvSpPr>
          <p:cNvPr id="29" name="Right Brace 28">
            <a:extLst>
              <a:ext uri="{FF2B5EF4-FFF2-40B4-BE49-F238E27FC236}">
                <a16:creationId xmlns:a16="http://schemas.microsoft.com/office/drawing/2014/main" id="{947DC622-8C9C-4494-8672-590204579838}"/>
              </a:ext>
            </a:extLst>
          </p:cNvPr>
          <p:cNvSpPr/>
          <p:nvPr/>
        </p:nvSpPr>
        <p:spPr>
          <a:xfrm>
            <a:off x="10537174" y="1235029"/>
            <a:ext cx="305033" cy="184463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29269"/>
            <a:endParaRPr lang="en-US" sz="2177">
              <a:solidFill>
                <a:prstClr val="black"/>
              </a:solidFill>
              <a:latin typeface="Calibri" panose="020F0502020204030204"/>
            </a:endParaRPr>
          </a:p>
        </p:txBody>
      </p:sp>
    </p:spTree>
    <p:extLst>
      <p:ext uri="{BB962C8B-B14F-4D97-AF65-F5344CB8AC3E}">
        <p14:creationId xmlns:p14="http://schemas.microsoft.com/office/powerpoint/2010/main" val="976452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FC0DA-2985-4B5C-A5E4-158316F9A3F4}"/>
              </a:ext>
            </a:extLst>
          </p:cNvPr>
          <p:cNvSpPr/>
          <p:nvPr/>
        </p:nvSpPr>
        <p:spPr>
          <a:xfrm>
            <a:off x="0" y="6391276"/>
            <a:ext cx="12192000" cy="466725"/>
          </a:xfrm>
          <a:prstGeom prst="rect">
            <a:avLst/>
          </a:prstGeom>
          <a:solidFill>
            <a:srgbClr val="229BD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BC1993-0AB1-4C04-B843-38ACDE847349}"/>
              </a:ext>
            </a:extLst>
          </p:cNvPr>
          <p:cNvSpPr txBox="1"/>
          <p:nvPr/>
        </p:nvSpPr>
        <p:spPr>
          <a:xfrm>
            <a:off x="8025765" y="6439972"/>
            <a:ext cx="7410450" cy="369332"/>
          </a:xfrm>
          <a:prstGeom prst="rect">
            <a:avLst/>
          </a:prstGeom>
          <a:noFill/>
        </p:spPr>
        <p:txBody>
          <a:bodyPr wrap="square" rtlCol="0">
            <a:spAutoFit/>
          </a:bodyPr>
          <a:lstStyle/>
          <a:p>
            <a:r>
              <a:rPr lang="en-US" i="1">
                <a:solidFill>
                  <a:schemeClr val="bg1"/>
                </a:solidFill>
              </a:rPr>
              <a:t>Rx Hand Hygiene: Facilitating Clean Hands</a:t>
            </a:r>
          </a:p>
        </p:txBody>
      </p:sp>
      <p:sp>
        <p:nvSpPr>
          <p:cNvPr id="11" name="Title 1">
            <a:extLst>
              <a:ext uri="{FF2B5EF4-FFF2-40B4-BE49-F238E27FC236}">
                <a16:creationId xmlns:a16="http://schemas.microsoft.com/office/drawing/2014/main" id="{00B89BB6-E104-4744-9464-3DE11702A610}"/>
              </a:ext>
            </a:extLst>
          </p:cNvPr>
          <p:cNvSpPr>
            <a:spLocks noGrp="1"/>
          </p:cNvSpPr>
          <p:nvPr>
            <p:ph type="title"/>
          </p:nvPr>
        </p:nvSpPr>
        <p:spPr>
          <a:xfrm>
            <a:off x="2171700" y="372177"/>
            <a:ext cx="7848600" cy="886515"/>
          </a:xfrm>
        </p:spPr>
        <p:txBody>
          <a:bodyPr>
            <a:noAutofit/>
          </a:bodyPr>
          <a:lstStyle/>
          <a:p>
            <a:pPr algn="ctr"/>
            <a:r>
              <a:rPr lang="en-US" sz="6600" b="1">
                <a:latin typeface="+mn-lt"/>
                <a:ea typeface="Gadugi" panose="020B0502040204020203" pitchFamily="34" charset="0"/>
              </a:rPr>
              <a:t>Closing Remarks</a:t>
            </a:r>
          </a:p>
        </p:txBody>
      </p:sp>
      <p:sp>
        <p:nvSpPr>
          <p:cNvPr id="12" name="Rectangle 11">
            <a:extLst>
              <a:ext uri="{FF2B5EF4-FFF2-40B4-BE49-F238E27FC236}">
                <a16:creationId xmlns:a16="http://schemas.microsoft.com/office/drawing/2014/main" id="{FCC8483E-BDFF-492B-B88E-334183A2AD49}"/>
              </a:ext>
            </a:extLst>
          </p:cNvPr>
          <p:cNvSpPr/>
          <p:nvPr/>
        </p:nvSpPr>
        <p:spPr>
          <a:xfrm>
            <a:off x="4315073" y="4677922"/>
            <a:ext cx="3561854" cy="1384995"/>
          </a:xfrm>
          <a:prstGeom prst="rect">
            <a:avLst/>
          </a:prstGeom>
        </p:spPr>
        <p:txBody>
          <a:bodyPr wrap="square">
            <a:spAutoFit/>
          </a:bodyPr>
          <a:lstStyle/>
          <a:p>
            <a:pPr algn="ctr"/>
            <a:r>
              <a:rPr lang="en-US" sz="2800" b="1"/>
              <a:t>Lindsay Denny</a:t>
            </a:r>
          </a:p>
          <a:p>
            <a:pPr algn="ctr"/>
            <a:r>
              <a:rPr lang="en-US" sz="2800"/>
              <a:t>Emory University</a:t>
            </a:r>
          </a:p>
          <a:p>
            <a:pPr algn="ctr"/>
            <a:r>
              <a:rPr lang="en-US" sz="2800"/>
              <a:t>Global Water 2020</a:t>
            </a:r>
          </a:p>
        </p:txBody>
      </p:sp>
      <p:pic>
        <p:nvPicPr>
          <p:cNvPr id="3" name="Picture 2">
            <a:extLst>
              <a:ext uri="{FF2B5EF4-FFF2-40B4-BE49-F238E27FC236}">
                <a16:creationId xmlns:a16="http://schemas.microsoft.com/office/drawing/2014/main" id="{A3546277-AEED-48B5-B2AF-8A72C0047C84}"/>
              </a:ext>
            </a:extLst>
          </p:cNvPr>
          <p:cNvPicPr>
            <a:picLocks noChangeAspect="1"/>
          </p:cNvPicPr>
          <p:nvPr/>
        </p:nvPicPr>
        <p:blipFill rotWithShape="1">
          <a:blip r:embed="rId3"/>
          <a:srcRect l="12813" r="20251" b="541"/>
          <a:stretch/>
        </p:blipFill>
        <p:spPr>
          <a:xfrm>
            <a:off x="4677103" y="1666786"/>
            <a:ext cx="2837794" cy="2811092"/>
          </a:xfrm>
          <a:prstGeom prst="rect">
            <a:avLst/>
          </a:prstGeom>
        </p:spPr>
      </p:pic>
    </p:spTree>
    <p:extLst>
      <p:ext uri="{BB962C8B-B14F-4D97-AF65-F5344CB8AC3E}">
        <p14:creationId xmlns:p14="http://schemas.microsoft.com/office/powerpoint/2010/main" val="169411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27F225-A270-8745-B45D-4D16E792CA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47435" y="354883"/>
            <a:ext cx="2908207" cy="336331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951" y="378424"/>
            <a:ext cx="2628824" cy="336331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9854" y="379326"/>
            <a:ext cx="4311155" cy="3324101"/>
          </a:xfrm>
          <a:prstGeom prst="rect">
            <a:avLst/>
          </a:prstGeom>
        </p:spPr>
      </p:pic>
      <p:sp>
        <p:nvSpPr>
          <p:cNvPr id="10" name="TextBox 9"/>
          <p:cNvSpPr txBox="1"/>
          <p:nvPr/>
        </p:nvSpPr>
        <p:spPr>
          <a:xfrm>
            <a:off x="388574" y="4264126"/>
            <a:ext cx="9349495" cy="1815882"/>
          </a:xfrm>
          <a:prstGeom prst="rect">
            <a:avLst/>
          </a:prstGeom>
          <a:noFill/>
        </p:spPr>
        <p:txBody>
          <a:bodyPr wrap="square" rtlCol="0">
            <a:spAutoFit/>
          </a:bodyPr>
          <a:lstStyle/>
          <a:p>
            <a:pPr defTabSz="609482"/>
            <a:r>
              <a:rPr lang="en-US" sz="5600" b="1">
                <a:solidFill>
                  <a:prstClr val="black"/>
                </a:solidFill>
                <a:latin typeface="Arial"/>
                <a:cs typeface="Arial"/>
              </a:rPr>
              <a:t>A proven approach is available </a:t>
            </a:r>
            <a:endParaRPr lang="en-US" sz="5600">
              <a:solidFill>
                <a:prstClr val="black"/>
              </a:solidFill>
              <a:latin typeface="Arial"/>
              <a:cs typeface="Arial"/>
            </a:endParaRPr>
          </a:p>
        </p:txBody>
      </p:sp>
      <p:grpSp>
        <p:nvGrpSpPr>
          <p:cNvPr id="18" name="Group 17">
            <a:extLst>
              <a:ext uri="{FF2B5EF4-FFF2-40B4-BE49-F238E27FC236}">
                <a16:creationId xmlns:a16="http://schemas.microsoft.com/office/drawing/2014/main" id="{AA07DDE2-E215-4C4C-97E4-E592908CA3A6}"/>
              </a:ext>
            </a:extLst>
          </p:cNvPr>
          <p:cNvGrpSpPr/>
          <p:nvPr/>
        </p:nvGrpSpPr>
        <p:grpSpPr>
          <a:xfrm>
            <a:off x="9843860" y="4771638"/>
            <a:ext cx="1841061" cy="1626589"/>
            <a:chOff x="8393857" y="5479851"/>
            <a:chExt cx="1522471" cy="1345113"/>
          </a:xfrm>
        </p:grpSpPr>
        <p:sp>
          <p:nvSpPr>
            <p:cNvPr id="2" name="Rectangle 1"/>
            <p:cNvSpPr/>
            <p:nvPr/>
          </p:nvSpPr>
          <p:spPr>
            <a:xfrm>
              <a:off x="8473698" y="5513454"/>
              <a:ext cx="1442630" cy="36650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3" name="Rectangle 2"/>
            <p:cNvSpPr/>
            <p:nvPr/>
          </p:nvSpPr>
          <p:spPr>
            <a:xfrm>
              <a:off x="8473698" y="6332082"/>
              <a:ext cx="1442630" cy="49288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4" name="TextBox 3"/>
            <p:cNvSpPr txBox="1"/>
            <p:nvPr/>
          </p:nvSpPr>
          <p:spPr>
            <a:xfrm>
              <a:off x="8552111" y="5479851"/>
              <a:ext cx="1364217" cy="384214"/>
            </a:xfrm>
            <a:prstGeom prst="rect">
              <a:avLst/>
            </a:prstGeom>
            <a:noFill/>
          </p:spPr>
          <p:txBody>
            <a:bodyPr wrap="square" rtlCol="0">
              <a:spAutoFit/>
            </a:bodyPr>
            <a:lstStyle/>
            <a:p>
              <a:pPr algn="ctr" defTabSz="609482"/>
              <a:r>
                <a:rPr lang="en-US" sz="2419">
                  <a:solidFill>
                    <a:prstClr val="white"/>
                  </a:solidFill>
                  <a:latin typeface="Arial"/>
                  <a:cs typeface="Arial"/>
                </a:rPr>
                <a:t>Live</a:t>
              </a:r>
            </a:p>
          </p:txBody>
        </p:sp>
        <p:sp>
          <p:nvSpPr>
            <p:cNvPr id="5" name="TextBox 4"/>
            <p:cNvSpPr txBox="1"/>
            <p:nvPr/>
          </p:nvSpPr>
          <p:spPr>
            <a:xfrm>
              <a:off x="8393857" y="6378468"/>
              <a:ext cx="1522471" cy="322494"/>
            </a:xfrm>
            <a:prstGeom prst="rect">
              <a:avLst/>
            </a:prstGeom>
            <a:noFill/>
          </p:spPr>
          <p:txBody>
            <a:bodyPr wrap="square" rtlCol="0">
              <a:spAutoFit/>
            </a:bodyPr>
            <a:lstStyle/>
            <a:p>
              <a:pPr algn="ctr" defTabSz="609482"/>
              <a:r>
                <a:rPr lang="en-US" sz="1934">
                  <a:solidFill>
                    <a:prstClr val="white"/>
                  </a:solidFill>
                  <a:latin typeface="Arial"/>
                  <a:cs typeface="Arial"/>
                </a:rPr>
                <a:t>May 7 2020 </a:t>
              </a:r>
            </a:p>
          </p:txBody>
        </p:sp>
        <p:pic>
          <p:nvPicPr>
            <p:cNvPr id="17" name="Picture 16">
              <a:extLst>
                <a:ext uri="{FF2B5EF4-FFF2-40B4-BE49-F238E27FC236}">
                  <a16:creationId xmlns:a16="http://schemas.microsoft.com/office/drawing/2014/main" id="{59967E0B-8D31-6E41-9280-12F76D4CE5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73698" y="5879961"/>
              <a:ext cx="1442630" cy="460174"/>
            </a:xfrm>
            <a:prstGeom prst="rect">
              <a:avLst/>
            </a:prstGeom>
          </p:spPr>
        </p:pic>
      </p:grpSp>
      <p:sp>
        <p:nvSpPr>
          <p:cNvPr id="14" name="Rectangle 13">
            <a:extLst>
              <a:ext uri="{FF2B5EF4-FFF2-40B4-BE49-F238E27FC236}">
                <a16:creationId xmlns:a16="http://schemas.microsoft.com/office/drawing/2014/main" id="{A3FB5184-4E0F-5A47-BB9E-1512A62D67F8}"/>
              </a:ext>
            </a:extLst>
          </p:cNvPr>
          <p:cNvSpPr/>
          <p:nvPr/>
        </p:nvSpPr>
        <p:spPr>
          <a:xfrm>
            <a:off x="155577" y="5931624"/>
            <a:ext cx="9688283" cy="4799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prstClr val="white"/>
              </a:solidFill>
              <a:latin typeface="Calibri"/>
            </a:endParaRPr>
          </a:p>
        </p:txBody>
      </p:sp>
      <p:sp>
        <p:nvSpPr>
          <p:cNvPr id="15" name="TextBox 14">
            <a:extLst>
              <a:ext uri="{FF2B5EF4-FFF2-40B4-BE49-F238E27FC236}">
                <a16:creationId xmlns:a16="http://schemas.microsoft.com/office/drawing/2014/main" id="{CEA451A8-C31B-6147-84DE-BDC12B036790}"/>
              </a:ext>
            </a:extLst>
          </p:cNvPr>
          <p:cNvSpPr txBox="1"/>
          <p:nvPr/>
        </p:nvSpPr>
        <p:spPr>
          <a:xfrm>
            <a:off x="399454" y="5937621"/>
            <a:ext cx="9364902" cy="473973"/>
          </a:xfrm>
          <a:prstGeom prst="rect">
            <a:avLst/>
          </a:prstGeom>
          <a:noFill/>
        </p:spPr>
        <p:txBody>
          <a:bodyPr wrap="square" rtlCol="0">
            <a:spAutoFit/>
          </a:bodyPr>
          <a:lstStyle/>
          <a:p>
            <a:pPr defTabSz="609482"/>
            <a:r>
              <a:rPr lang="en-US" sz="2401">
                <a:solidFill>
                  <a:prstClr val="white"/>
                </a:solidFill>
                <a:latin typeface="Arial"/>
                <a:cs typeface="Arial"/>
              </a:rPr>
              <a:t>Application of a multimodal strategy improves hand hygiene </a:t>
            </a:r>
            <a:endParaRPr lang="en-US" sz="2419">
              <a:solidFill>
                <a:prstClr val="white"/>
              </a:solidFill>
              <a:latin typeface="Arial"/>
              <a:cs typeface="Arial"/>
            </a:endParaRPr>
          </a:p>
        </p:txBody>
      </p:sp>
      <p:sp>
        <p:nvSpPr>
          <p:cNvPr id="19" name="Rectangle 18">
            <a:extLst>
              <a:ext uri="{FF2B5EF4-FFF2-40B4-BE49-F238E27FC236}">
                <a16:creationId xmlns:a16="http://schemas.microsoft.com/office/drawing/2014/main" id="{BD68715F-6C57-6D45-897E-8E47C8C7FCA1}"/>
              </a:ext>
            </a:extLst>
          </p:cNvPr>
          <p:cNvSpPr/>
          <p:nvPr/>
        </p:nvSpPr>
        <p:spPr>
          <a:xfrm>
            <a:off x="282783" y="3810959"/>
            <a:ext cx="8466702" cy="58614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srgbClr val="FC002F"/>
              </a:solidFill>
              <a:latin typeface="Calibri"/>
            </a:endParaRPr>
          </a:p>
        </p:txBody>
      </p:sp>
      <p:sp>
        <p:nvSpPr>
          <p:cNvPr id="20" name="TextBox 19">
            <a:extLst>
              <a:ext uri="{FF2B5EF4-FFF2-40B4-BE49-F238E27FC236}">
                <a16:creationId xmlns:a16="http://schemas.microsoft.com/office/drawing/2014/main" id="{4679EBB1-E5E9-B740-A19D-FDFACAFA4751}"/>
              </a:ext>
            </a:extLst>
          </p:cNvPr>
          <p:cNvSpPr txBox="1"/>
          <p:nvPr/>
        </p:nvSpPr>
        <p:spPr>
          <a:xfrm>
            <a:off x="520848" y="3834500"/>
            <a:ext cx="4269516" cy="553998"/>
          </a:xfrm>
          <a:prstGeom prst="rect">
            <a:avLst/>
          </a:prstGeom>
          <a:noFill/>
        </p:spPr>
        <p:txBody>
          <a:bodyPr wrap="square" rtlCol="0">
            <a:spAutoFit/>
          </a:bodyPr>
          <a:lstStyle/>
          <a:p>
            <a:pPr defTabSz="609482"/>
            <a:r>
              <a:rPr lang="en-US" sz="3000" b="1">
                <a:solidFill>
                  <a:prstClr val="white"/>
                </a:solidFill>
                <a:latin typeface="Arial"/>
                <a:cs typeface="Arial"/>
              </a:rPr>
              <a:t>BREAKING NEWS </a:t>
            </a:r>
          </a:p>
        </p:txBody>
      </p:sp>
      <p:sp>
        <p:nvSpPr>
          <p:cNvPr id="22" name="Frame 21">
            <a:extLst>
              <a:ext uri="{FF2B5EF4-FFF2-40B4-BE49-F238E27FC236}">
                <a16:creationId xmlns:a16="http://schemas.microsoft.com/office/drawing/2014/main" id="{42C249D2-17A8-B746-A213-DA54E57868AF}"/>
              </a:ext>
            </a:extLst>
          </p:cNvPr>
          <p:cNvSpPr/>
          <p:nvPr/>
        </p:nvSpPr>
        <p:spPr>
          <a:xfrm>
            <a:off x="129290" y="177420"/>
            <a:ext cx="11907133" cy="6570453"/>
          </a:xfrm>
          <a:prstGeom prst="frame">
            <a:avLst>
              <a:gd name="adj1" fmla="val 36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82"/>
            <a:endParaRPr lang="en-US" sz="2401">
              <a:solidFill>
                <a:prstClr val="black"/>
              </a:solidFill>
              <a:latin typeface="Calibri"/>
            </a:endParaRPr>
          </a:p>
        </p:txBody>
      </p:sp>
      <p:cxnSp>
        <p:nvCxnSpPr>
          <p:cNvPr id="9" name="Straight Connector 8"/>
          <p:cNvCxnSpPr>
            <a:cxnSpLocks/>
          </p:cNvCxnSpPr>
          <p:nvPr/>
        </p:nvCxnSpPr>
        <p:spPr>
          <a:xfrm>
            <a:off x="129290" y="3796189"/>
            <a:ext cx="11907133" cy="97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6511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931EDE-DED5-904F-A6DE-DF96C4B0D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9726442">
            <a:off x="-73070" y="-31993"/>
            <a:ext cx="1099176" cy="1038947"/>
          </a:xfrm>
          <a:prstGeom prst="rect">
            <a:avLst/>
          </a:prstGeom>
        </p:spPr>
      </p:pic>
      <p:sp>
        <p:nvSpPr>
          <p:cNvPr id="4" name="Title 3">
            <a:extLst>
              <a:ext uri="{FF2B5EF4-FFF2-40B4-BE49-F238E27FC236}">
                <a16:creationId xmlns:a16="http://schemas.microsoft.com/office/drawing/2014/main" id="{2EEFD60A-83CD-1341-BD7D-507BF7EF0D78}"/>
              </a:ext>
            </a:extLst>
          </p:cNvPr>
          <p:cNvSpPr>
            <a:spLocks noGrp="1"/>
          </p:cNvSpPr>
          <p:nvPr>
            <p:ph type="title"/>
          </p:nvPr>
        </p:nvSpPr>
        <p:spPr>
          <a:xfrm>
            <a:off x="930591" y="-113612"/>
            <a:ext cx="9525420" cy="1460041"/>
          </a:xfrm>
        </p:spPr>
        <p:txBody>
          <a:bodyPr>
            <a:normAutofit/>
          </a:bodyPr>
          <a:lstStyle/>
          <a:p>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Build It - System change </a:t>
            </a:r>
            <a:b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br>
            <a:r>
              <a:rPr lang="en-US" sz="3400" b="1">
                <a:solidFill>
                  <a:srgbClr val="00A1DF"/>
                </a:solidFill>
                <a:latin typeface="Arial" panose="020B0604020202020204" pitchFamily="34" charset="0"/>
                <a:ea typeface="Ebrima" panose="02000000000000000000" pitchFamily="2" charset="0"/>
                <a:cs typeface="Arial" panose="020B0604020202020204" pitchFamily="34" charset="0"/>
              </a:rPr>
              <a:t>(infrastructure and resources)</a:t>
            </a:r>
          </a:p>
        </p:txBody>
      </p:sp>
      <p:sp>
        <p:nvSpPr>
          <p:cNvPr id="6" name="Content Placeholder 5">
            <a:extLst>
              <a:ext uri="{FF2B5EF4-FFF2-40B4-BE49-F238E27FC236}">
                <a16:creationId xmlns:a16="http://schemas.microsoft.com/office/drawing/2014/main" id="{1CD48BFD-150D-E444-A684-8A6CE3C928C2}"/>
              </a:ext>
            </a:extLst>
          </p:cNvPr>
          <p:cNvSpPr>
            <a:spLocks noGrp="1"/>
          </p:cNvSpPr>
          <p:nvPr>
            <p:ph idx="1"/>
          </p:nvPr>
        </p:nvSpPr>
        <p:spPr>
          <a:xfrm>
            <a:off x="310792" y="1082793"/>
            <a:ext cx="11755211" cy="2493776"/>
          </a:xfrm>
        </p:spPr>
        <p:txBody>
          <a:bodyPr>
            <a:normAutofit/>
          </a:bodyPr>
          <a:lstStyle/>
          <a:p>
            <a:pPr>
              <a:lnSpc>
                <a:spcPct val="100000"/>
              </a:lnSpc>
              <a:spcBef>
                <a:spcPts val="0"/>
              </a:spcBef>
            </a:pPr>
            <a:r>
              <a:rPr lang="en-US" sz="1814" dirty="0">
                <a:latin typeface="Arial" panose="020B0604020202020204" pitchFamily="34" charset="0"/>
                <a:cs typeface="Arial" panose="020B0604020202020204" pitchFamily="34" charset="0"/>
              </a:rPr>
              <a:t>Systems and procedures to procure, deliver and manage resources (including budget) are available (infrastructure - annual water service plan, supplies, policies) </a:t>
            </a:r>
          </a:p>
          <a:p>
            <a:pPr>
              <a:lnSpc>
                <a:spcPct val="100000"/>
              </a:lnSpc>
              <a:spcBef>
                <a:spcPts val="0"/>
              </a:spcBef>
            </a:pPr>
            <a:r>
              <a:rPr lang="en-US" sz="1814" dirty="0">
                <a:latin typeface="Arial" panose="020B0604020202020204" pitchFamily="34" charset="0"/>
                <a:cs typeface="Arial" panose="020B0604020202020204" pitchFamily="34" charset="0"/>
              </a:rPr>
              <a:t>In your facility, ask – can staff clean their hands easily at each (and every) point of care (reflecting the system is in place)? </a:t>
            </a:r>
          </a:p>
        </p:txBody>
      </p:sp>
      <p:pic>
        <p:nvPicPr>
          <p:cNvPr id="7" name="Picture 6">
            <a:extLst>
              <a:ext uri="{FF2B5EF4-FFF2-40B4-BE49-F238E27FC236}">
                <a16:creationId xmlns:a16="http://schemas.microsoft.com/office/drawing/2014/main" id="{F3C8AAA7-AEE2-7644-9F65-A083EA69C054}"/>
              </a:ext>
            </a:extLst>
          </p:cNvPr>
          <p:cNvPicPr>
            <a:picLocks noChangeAspect="1"/>
          </p:cNvPicPr>
          <p:nvPr/>
        </p:nvPicPr>
        <p:blipFill>
          <a:blip r:embed="rId4" cstate="email">
            <a:biLevel thresh="75000"/>
            <a:extLst>
              <a:ext uri="{BEBA8EAE-BF5A-486C-A8C5-ECC9F3942E4B}">
                <a14:imgProps xmlns:a14="http://schemas.microsoft.com/office/drawing/2010/main">
                  <a14:imgLayer r:embed="rId5">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655189" y="142508"/>
            <a:ext cx="800822" cy="800822"/>
          </a:xfrm>
          <a:prstGeom prst="rect">
            <a:avLst/>
          </a:prstGeom>
        </p:spPr>
      </p:pic>
      <p:pic>
        <p:nvPicPr>
          <p:cNvPr id="8" name="Picture 7">
            <a:extLst>
              <a:ext uri="{FF2B5EF4-FFF2-40B4-BE49-F238E27FC236}">
                <a16:creationId xmlns:a16="http://schemas.microsoft.com/office/drawing/2014/main" id="{D7BA1A08-2F11-DE40-A9C7-6C178F7FE482}"/>
              </a:ext>
            </a:extLst>
          </p:cNvPr>
          <p:cNvPicPr>
            <a:picLocks noChangeAspect="1"/>
          </p:cNvPicPr>
          <p:nvPr/>
        </p:nvPicPr>
        <p:blipFill rotWithShape="1">
          <a:blip r:embed="rId6" cstate="email">
            <a:biLevel thresh="75000"/>
            <a:extLst>
              <a:ext uri="{28A0092B-C50C-407E-A947-70E740481C1C}">
                <a14:useLocalDpi xmlns:a14="http://schemas.microsoft.com/office/drawing/2010/main"/>
              </a:ext>
            </a:extLst>
          </a:blip>
          <a:srcRect/>
          <a:stretch/>
        </p:blipFill>
        <p:spPr>
          <a:xfrm>
            <a:off x="10659429" y="126110"/>
            <a:ext cx="762803" cy="915365"/>
          </a:xfrm>
          <a:prstGeom prst="rect">
            <a:avLst/>
          </a:prstGeom>
        </p:spPr>
      </p:pic>
      <p:grpSp>
        <p:nvGrpSpPr>
          <p:cNvPr id="5" name="Group 4">
            <a:extLst>
              <a:ext uri="{FF2B5EF4-FFF2-40B4-BE49-F238E27FC236}">
                <a16:creationId xmlns:a16="http://schemas.microsoft.com/office/drawing/2014/main" id="{840BB28D-7E0E-224A-B3E2-37397A6CB4AC}"/>
              </a:ext>
            </a:extLst>
          </p:cNvPr>
          <p:cNvGrpSpPr/>
          <p:nvPr/>
        </p:nvGrpSpPr>
        <p:grpSpPr>
          <a:xfrm>
            <a:off x="635358" y="4636605"/>
            <a:ext cx="11059293" cy="1844224"/>
            <a:chOff x="331074" y="4976176"/>
            <a:chExt cx="9756191" cy="2006424"/>
          </a:xfrm>
        </p:grpSpPr>
        <p:pic>
          <p:nvPicPr>
            <p:cNvPr id="9" name="Picture 9">
              <a:extLst>
                <a:ext uri="{FF2B5EF4-FFF2-40B4-BE49-F238E27FC236}">
                  <a16:creationId xmlns:a16="http://schemas.microsoft.com/office/drawing/2014/main" id="{680B6FA2-A546-2743-96D5-5F7B15721DE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48188" y="4988801"/>
              <a:ext cx="2539077" cy="1979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 name="Picture 6">
              <a:extLst>
                <a:ext uri="{FF2B5EF4-FFF2-40B4-BE49-F238E27FC236}">
                  <a16:creationId xmlns:a16="http://schemas.microsoft.com/office/drawing/2014/main" id="{E5E86F50-2811-9A45-83DF-94E692DB1C7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47394" y="4986880"/>
              <a:ext cx="2405137" cy="1979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 name="Image 1">
              <a:extLst>
                <a:ext uri="{FF2B5EF4-FFF2-40B4-BE49-F238E27FC236}">
                  <a16:creationId xmlns:a16="http://schemas.microsoft.com/office/drawing/2014/main" id="{BD1F04AC-B6CC-FD4A-9F10-F807D04DFF4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1074" y="5043393"/>
              <a:ext cx="1777973" cy="1939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5">
              <a:extLst>
                <a:ext uri="{FF2B5EF4-FFF2-40B4-BE49-F238E27FC236}">
                  <a16:creationId xmlns:a16="http://schemas.microsoft.com/office/drawing/2014/main" id="{C3300230-3C13-524F-BAD7-4700FCE1CFF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405854" y="4976176"/>
              <a:ext cx="1774573" cy="2006424"/>
            </a:xfrm>
            <a:prstGeom prst="rect">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3" name="TextBox 12">
            <a:extLst>
              <a:ext uri="{FF2B5EF4-FFF2-40B4-BE49-F238E27FC236}">
                <a16:creationId xmlns:a16="http://schemas.microsoft.com/office/drawing/2014/main" id="{D4374469-F9AF-BF4A-A0A9-2273D76C7AFD}"/>
              </a:ext>
            </a:extLst>
          </p:cNvPr>
          <p:cNvSpPr txBox="1"/>
          <p:nvPr/>
        </p:nvSpPr>
        <p:spPr>
          <a:xfrm>
            <a:off x="246110" y="2645280"/>
            <a:ext cx="11773106" cy="2001061"/>
          </a:xfrm>
          <a:prstGeom prst="rect">
            <a:avLst/>
          </a:prstGeom>
          <a:noFill/>
        </p:spPr>
        <p:txBody>
          <a:bodyPr wrap="square" rtlCol="0">
            <a:spAutoFit/>
          </a:bodyPr>
          <a:lstStyle/>
          <a:p>
            <a:pPr marL="345512" indent="-345512" defTabSz="829269">
              <a:spcBef>
                <a:spcPct val="20000"/>
              </a:spcBef>
              <a:buClr>
                <a:srgbClr val="DE2414"/>
              </a:buClr>
              <a:buFont typeface="Arial" panose="020B0604020202020204" pitchFamily="34" charset="0"/>
              <a:buChar char="•"/>
            </a:pPr>
            <a:r>
              <a:rPr lang="en-US" sz="1632" dirty="0">
                <a:solidFill>
                  <a:srgbClr val="002060"/>
                </a:solidFill>
                <a:latin typeface="Arial" panose="020B0604020202020204" pitchFamily="34" charset="0"/>
                <a:cs typeface="Arial" panose="020B0604020202020204" pitchFamily="34" charset="0"/>
              </a:rPr>
              <a:t>An annual planned budget, which includes funding for infrastructure, services, personnel and the continuous procurement of hand hygiene products, annual water service plans and supplies to repair pipes, etc., which is sufficient to meet the needs of the facility in terms of WASH and IPC</a:t>
            </a:r>
          </a:p>
          <a:p>
            <a:pPr marL="345512" indent="-345512" defTabSz="829269">
              <a:spcBef>
                <a:spcPct val="20000"/>
              </a:spcBef>
              <a:buClr>
                <a:srgbClr val="DE2414"/>
              </a:buClr>
              <a:buFont typeface="Arial" panose="020B0604020202020204" pitchFamily="34" charset="0"/>
              <a:buChar char="•"/>
            </a:pPr>
            <a:r>
              <a:rPr lang="en-US" sz="1632" dirty="0">
                <a:solidFill>
                  <a:srgbClr val="002060"/>
                </a:solidFill>
                <a:latin typeface="Arial" panose="020B0604020202020204" pitchFamily="34" charset="0"/>
                <a:cs typeface="Arial" panose="020B0604020202020204" pitchFamily="34" charset="0"/>
              </a:rPr>
              <a:t>Health care facility policies and SOPs which outline hand hygiene action and support WASH and IPC</a:t>
            </a:r>
          </a:p>
          <a:p>
            <a:pPr marL="345512" indent="-345512" defTabSz="829269">
              <a:spcBef>
                <a:spcPct val="20000"/>
              </a:spcBef>
              <a:buClr>
                <a:srgbClr val="DE2414"/>
              </a:buClr>
              <a:buFont typeface="Arial" panose="020B0604020202020204" pitchFamily="34" charset="0"/>
              <a:buChar char="•"/>
            </a:pPr>
            <a:r>
              <a:rPr lang="en-US" sz="1632" dirty="0">
                <a:solidFill>
                  <a:srgbClr val="002060"/>
                </a:solidFill>
                <a:latin typeface="Arial" panose="020B0604020202020204" pitchFamily="34" charset="0"/>
                <a:cs typeface="Arial" panose="020B0604020202020204" pitchFamily="34" charset="0"/>
              </a:rPr>
              <a:t>Hand hygiene stations at all points of entry, points of care &amp; within 5m of toilets (new WHO hand hygiene obligatory note) with reliable adequate supplies</a:t>
            </a:r>
          </a:p>
          <a:p>
            <a:pPr marL="345512" indent="-345512" defTabSz="829269">
              <a:spcBef>
                <a:spcPct val="20000"/>
              </a:spcBef>
              <a:buClr>
                <a:srgbClr val="DE2414"/>
              </a:buClr>
              <a:buFont typeface="Arial" panose="020B0604020202020204" pitchFamily="34" charset="0"/>
              <a:buChar char="•"/>
            </a:pPr>
            <a:r>
              <a:rPr lang="en-US" sz="1632" dirty="0">
                <a:solidFill>
                  <a:srgbClr val="002060"/>
                </a:solidFill>
                <a:latin typeface="Arial" panose="020B0604020202020204" pitchFamily="34" charset="0"/>
                <a:cs typeface="Arial" panose="020B0604020202020204" pitchFamily="34" charset="0"/>
              </a:rPr>
              <a:t>Functioning hand hygiene stations in service areas and waste disposal areas</a:t>
            </a:r>
          </a:p>
        </p:txBody>
      </p:sp>
      <p:sp>
        <p:nvSpPr>
          <p:cNvPr id="14" name="Text Placeholder 2">
            <a:extLst>
              <a:ext uri="{FF2B5EF4-FFF2-40B4-BE49-F238E27FC236}">
                <a16:creationId xmlns:a16="http://schemas.microsoft.com/office/drawing/2014/main" id="{5922CD68-FC36-C94D-919A-99E4397C6807}"/>
              </a:ext>
            </a:extLst>
          </p:cNvPr>
          <p:cNvSpPr txBox="1">
            <a:spLocks/>
          </p:cNvSpPr>
          <p:nvPr/>
        </p:nvSpPr>
        <p:spPr bwMode="gray">
          <a:xfrm>
            <a:off x="310792" y="2291189"/>
            <a:ext cx="11708422" cy="385213"/>
          </a:xfrm>
          <a:prstGeom prst="rect">
            <a:avLst/>
          </a:prstGeom>
          <a:solidFill>
            <a:schemeClr val="tx1"/>
          </a:solidFill>
        </p:spPr>
        <p:txBody>
          <a:bodyPr vert="horz" lIns="23999" tIns="0" rIns="23999" bIns="0" rtlCol="0" anchor="ctr">
            <a:norm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tx1"/>
                </a:solidFill>
                <a:latin typeface="+mj-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965">
              <a:spcBef>
                <a:spcPts val="1334"/>
              </a:spcBef>
              <a:spcAft>
                <a:spcPts val="801"/>
              </a:spcAft>
              <a:buClr>
                <a:prstClr val="black"/>
              </a:buClr>
              <a:defRPr/>
            </a:pPr>
            <a:r>
              <a:rPr lang="en-US" sz="2133" b="1">
                <a:solidFill>
                  <a:prstClr val="white"/>
                </a:solidFill>
                <a:latin typeface="Arial"/>
              </a:rPr>
              <a:t>WHAT MIGHT THIS LOOK LIKE IN A FACILITY?</a:t>
            </a:r>
          </a:p>
        </p:txBody>
      </p:sp>
      <p:pic>
        <p:nvPicPr>
          <p:cNvPr id="3" name="Picture 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19730" y="71366"/>
            <a:ext cx="1207212" cy="1123493"/>
          </a:xfrm>
          <a:prstGeom prst="rect">
            <a:avLst/>
          </a:prstGeom>
        </p:spPr>
      </p:pic>
      <p:sp>
        <p:nvSpPr>
          <p:cNvPr id="15" name="Rectangle 14"/>
          <p:cNvSpPr/>
          <p:nvPr/>
        </p:nvSpPr>
        <p:spPr>
          <a:xfrm>
            <a:off x="476518" y="6480829"/>
            <a:ext cx="11648346" cy="315599"/>
          </a:xfrm>
          <a:prstGeom prst="rect">
            <a:avLst/>
          </a:prstGeom>
        </p:spPr>
        <p:txBody>
          <a:bodyPr wrap="square">
            <a:spAutoFit/>
          </a:bodyPr>
          <a:lstStyle/>
          <a:p>
            <a:pPr defTabSz="829269"/>
            <a:r>
              <a:rPr lang="en-US" sz="1451">
                <a:solidFill>
                  <a:prstClr val="black"/>
                </a:solidFill>
                <a:latin typeface="Calibri" panose="020F0502020204030204"/>
                <a:hlinkClick r:id="rId12"/>
              </a:rPr>
              <a:t>https://www.who.int/infection-prevention/tools/hand-hygiene/system_change/en/</a:t>
            </a:r>
            <a:r>
              <a:rPr lang="en-US" sz="1451">
                <a:solidFill>
                  <a:prstClr val="black"/>
                </a:solidFill>
                <a:latin typeface="Calibri" panose="020F0502020204030204"/>
              </a:rPr>
              <a:t> </a:t>
            </a:r>
          </a:p>
        </p:txBody>
      </p:sp>
    </p:spTree>
    <p:extLst>
      <p:ext uri="{BB962C8B-B14F-4D97-AF65-F5344CB8AC3E}">
        <p14:creationId xmlns:p14="http://schemas.microsoft.com/office/powerpoint/2010/main" val="1718804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UPyqPJCx0DqqAltqbNkFcA"/>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Final Tork and Essity template for Professional Hygiene empty">
  <a:themeElements>
    <a:clrScheme name="Custom 1">
      <a:dk1>
        <a:srgbClr val="000000"/>
      </a:dk1>
      <a:lt1>
        <a:sysClr val="window" lastClr="FFFFFF"/>
      </a:lt1>
      <a:dk2>
        <a:srgbClr val="00205B"/>
      </a:dk2>
      <a:lt2>
        <a:srgbClr val="F50082"/>
      </a:lt2>
      <a:accent1>
        <a:srgbClr val="009FFF"/>
      </a:accent1>
      <a:accent2>
        <a:srgbClr val="00205B"/>
      </a:accent2>
      <a:accent3>
        <a:srgbClr val="33CC33"/>
      </a:accent3>
      <a:accent4>
        <a:srgbClr val="FF8200"/>
      </a:accent4>
      <a:accent5>
        <a:srgbClr val="00853F"/>
      </a:accent5>
      <a:accent6>
        <a:srgbClr val="0079AD"/>
      </a:accent6>
      <a:hlink>
        <a:srgbClr val="7F7F7F"/>
      </a:hlink>
      <a:folHlink>
        <a:srgbClr val="954F72"/>
      </a:folHlink>
    </a:clrScheme>
    <a:fontScheme name="Anpassat 3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Professional hygiene template with Think Ahead.pptx" id="{0B8CB682-3875-46DE-BA48-B5DC29742EE5}" vid="{D4079F2B-C777-45B5-B705-AFF38C178F7E}"/>
    </a:ext>
  </a:extLst>
</a:theme>
</file>

<file path=ppt/theme/theme4.xml><?xml version="1.0" encoding="utf-8"?>
<a:theme xmlns:a="http://schemas.openxmlformats.org/drawingml/2006/main" name="1_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1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InterimAGDec2018V2_CKJS" id="{96BA60F7-6675-3E46-A0AD-8DEF05DABE2E}" vid="{CC487F63-9316-CE4E-B914-91B3E63996B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InterimAGDec2018V2_CKJS" id="{96BA60F7-6675-3E46-A0AD-8DEF05DABE2E}" vid="{CC487F63-9316-CE4E-B914-91B3E63996B2}"/>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2B02AE9904564A859FF8D0FD7228B7" ma:contentTypeVersion="15" ma:contentTypeDescription="Create a new document." ma:contentTypeScope="" ma:versionID="ca629272c8605c3295d11f943851ed66">
  <xsd:schema xmlns:xsd="http://www.w3.org/2001/XMLSchema" xmlns:xs="http://www.w3.org/2001/XMLSchema" xmlns:p="http://schemas.microsoft.com/office/2006/metadata/properties" xmlns:ns1="http://schemas.microsoft.com/sharepoint/v3" xmlns:ns3="56913047-e91e-435e-8d76-76954ad9b620" xmlns:ns4="10abf5df-d18f-41c4-8a54-26a29b23ea7e" targetNamespace="http://schemas.microsoft.com/office/2006/metadata/properties" ma:root="true" ma:fieldsID="2ddd261381b550f2e5d223a885a521e7" ns1:_="" ns3:_="" ns4:_="">
    <xsd:import namespace="http://schemas.microsoft.com/sharepoint/v3"/>
    <xsd:import namespace="56913047-e91e-435e-8d76-76954ad9b620"/>
    <xsd:import namespace="10abf5df-d18f-41c4-8a54-26a29b23ea7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Location" minOccurs="0"/>
                <xsd:element ref="ns3:MediaServiceAutoTags"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913047-e91e-435e-8d76-76954ad9b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abf5df-d18f-41c4-8a54-26a29b23ea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A4DE2-6454-4AF5-92B4-5E39130DC967}">
  <ds:schemaRefs>
    <ds:schemaRef ds:uri="http://schemas.microsoft.com/office/2006/metadata/properties"/>
    <ds:schemaRef ds:uri="http://www.w3.org/XML/1998/namespace"/>
    <ds:schemaRef ds:uri="http://schemas.microsoft.com/office/2006/documentManagement/types"/>
    <ds:schemaRef ds:uri="56913047-e91e-435e-8d76-76954ad9b620"/>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10abf5df-d18f-41c4-8a54-26a29b23ea7e"/>
    <ds:schemaRef ds:uri="http://schemas.microsoft.com/sharepoint/v3"/>
  </ds:schemaRefs>
</ds:datastoreItem>
</file>

<file path=customXml/itemProps2.xml><?xml version="1.0" encoding="utf-8"?>
<ds:datastoreItem xmlns:ds="http://schemas.openxmlformats.org/officeDocument/2006/customXml" ds:itemID="{7D31F656-FF3E-4E7E-BA64-0444C683BB4C}">
  <ds:schemaRefs>
    <ds:schemaRef ds:uri="http://schemas.microsoft.com/sharepoint/v3/contenttype/forms"/>
  </ds:schemaRefs>
</ds:datastoreItem>
</file>

<file path=customXml/itemProps3.xml><?xml version="1.0" encoding="utf-8"?>
<ds:datastoreItem xmlns:ds="http://schemas.openxmlformats.org/officeDocument/2006/customXml" ds:itemID="{90AFFD0E-967F-4FFB-8193-BAE041F21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913047-e91e-435e-8d76-76954ad9b620"/>
    <ds:schemaRef ds:uri="10abf5df-d18f-41c4-8a54-26a29b23e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357</TotalTime>
  <Words>7007</Words>
  <Application>Microsoft Office PowerPoint</Application>
  <PresentationFormat>Widescreen</PresentationFormat>
  <Paragraphs>686</Paragraphs>
  <Slides>70</Slides>
  <Notes>53</Notes>
  <HiddenSlides>0</HiddenSlides>
  <MMClips>0</MMClips>
  <ScaleCrop>false</ScaleCrop>
  <HeadingPairs>
    <vt:vector size="8" baseType="variant">
      <vt:variant>
        <vt:lpstr>Fonts Used</vt:lpstr>
      </vt:variant>
      <vt:variant>
        <vt:i4>17</vt:i4>
      </vt:variant>
      <vt:variant>
        <vt:lpstr>Theme</vt:lpstr>
      </vt:variant>
      <vt:variant>
        <vt:i4>10</vt:i4>
      </vt:variant>
      <vt:variant>
        <vt:lpstr>Embedded OLE Servers</vt:lpstr>
      </vt:variant>
      <vt:variant>
        <vt:i4>1</vt:i4>
      </vt:variant>
      <vt:variant>
        <vt:lpstr>Slide Titles</vt:lpstr>
      </vt:variant>
      <vt:variant>
        <vt:i4>70</vt:i4>
      </vt:variant>
    </vt:vector>
  </HeadingPairs>
  <TitlesOfParts>
    <vt:vector size="98" baseType="lpstr">
      <vt:lpstr>Arial</vt:lpstr>
      <vt:lpstr>Arial Black</vt:lpstr>
      <vt:lpstr>ArialMT</vt:lpstr>
      <vt:lpstr>Calibri</vt:lpstr>
      <vt:lpstr>Calibri Light</vt:lpstr>
      <vt:lpstr>Constantia</vt:lpstr>
      <vt:lpstr>Corbel</vt:lpstr>
      <vt:lpstr>Courier New</vt:lpstr>
      <vt:lpstr>Ebrima</vt:lpstr>
      <vt:lpstr>Gadugi</vt:lpstr>
      <vt:lpstr>Helvetica</vt:lpstr>
      <vt:lpstr>merriweather</vt:lpstr>
      <vt:lpstr>Myriad Web Pro</vt:lpstr>
      <vt:lpstr>open sans</vt:lpstr>
      <vt:lpstr>Roboto</vt:lpstr>
      <vt:lpstr>Times New Roman</vt:lpstr>
      <vt:lpstr>Wingdings</vt:lpstr>
      <vt:lpstr>Office Theme</vt:lpstr>
      <vt:lpstr>NCEH_ATSDR_combined</vt:lpstr>
      <vt:lpstr>Final Tork and Essity template for Professional Hygiene empty</vt:lpstr>
      <vt:lpstr>1_NCEH_ATSDR_combined</vt:lpstr>
      <vt:lpstr>1_Office Theme</vt:lpstr>
      <vt:lpstr>3_Office Theme</vt:lpstr>
      <vt:lpstr>2_Office Theme</vt:lpstr>
      <vt:lpstr>4_Office Theme</vt:lpstr>
      <vt:lpstr>Main_Presentation_Title_Page</vt:lpstr>
      <vt:lpstr>Simple Light</vt:lpstr>
      <vt:lpstr>think-cell Slide</vt:lpstr>
      <vt:lpstr>Rx Hand Hygiene: Facilitating Clean Hands in Healthcare Facilities During COVID-19 and Beyond</vt:lpstr>
      <vt:lpstr>Opening Remarks</vt:lpstr>
      <vt:lpstr>Webinar Objectives</vt:lpstr>
      <vt:lpstr>Presenters </vt:lpstr>
      <vt:lpstr>PowerPoint Presentation</vt:lpstr>
      <vt:lpstr>PowerPoint Presentation</vt:lpstr>
      <vt:lpstr>Five critical messages to convey now.  The five golden rules for hand hygiene in health care</vt:lpstr>
      <vt:lpstr>PowerPoint Presentation</vt:lpstr>
      <vt:lpstr>Build It - System change  (infrastructure and resources)</vt:lpstr>
      <vt:lpstr>A new WHO recommendation making hand hygiene obligatory</vt:lpstr>
      <vt:lpstr>Teach it – training &amp; education</vt:lpstr>
      <vt:lpstr>Check it – monitoring &amp; feedback</vt:lpstr>
      <vt:lpstr>Sell it – communications &amp; reminders</vt:lpstr>
      <vt:lpstr>PowerPoint Presentation</vt:lpstr>
      <vt:lpstr>Live it – institutional safety climate  (a safe culture)</vt:lpstr>
      <vt:lpstr>PowerPoint Presentation</vt:lpstr>
      <vt:lpstr>Resources</vt:lpstr>
      <vt:lpstr>THANK YOU </vt:lpstr>
      <vt:lpstr>Presenters</vt:lpstr>
      <vt:lpstr>Infection Prevention and Control for COVID-19</vt:lpstr>
      <vt:lpstr>Why IPC During Epidemics?</vt:lpstr>
      <vt:lpstr>IPC is a SPECIALTY</vt:lpstr>
      <vt:lpstr>IPC in “Peacetime”</vt:lpstr>
      <vt:lpstr>Pillars of COVID-19 IPC</vt:lpstr>
      <vt:lpstr>Guidance and Operational Considerations</vt:lpstr>
      <vt:lpstr>Hand hygiene guidance </vt:lpstr>
      <vt:lpstr>CDC COVID-19 IPC Webinar series</vt:lpstr>
      <vt:lpstr>Resources</vt:lpstr>
      <vt:lpstr>Practical actions to increase access  to hand hygiene resources </vt:lpstr>
      <vt:lpstr>Disclaimer</vt:lpstr>
      <vt:lpstr>Outline</vt:lpstr>
      <vt:lpstr>Rapid assessment of hand hygiene resources</vt:lpstr>
      <vt:lpstr>PowerPoint Presentation</vt:lpstr>
      <vt:lpstr>Handwashing stations</vt:lpstr>
      <vt:lpstr>Hand washing stations</vt:lpstr>
      <vt:lpstr>Resources</vt:lpstr>
      <vt:lpstr>Alcohol-based hand rub (ABHR)</vt:lpstr>
      <vt:lpstr>Facility-based production</vt:lpstr>
      <vt:lpstr>District-based production</vt:lpstr>
      <vt:lpstr>WHO Formulations* – how to make ABHR</vt:lpstr>
      <vt:lpstr>Kabarole District, Uganda</vt:lpstr>
      <vt:lpstr>Key Considerations</vt:lpstr>
      <vt:lpstr>Summary</vt:lpstr>
      <vt:lpstr>Acknowledgements</vt:lpstr>
      <vt:lpstr>Presenter</vt:lpstr>
      <vt:lpstr>Hand recontamination – the missing piece in hand hygiene Evidence from labour wards</vt:lpstr>
      <vt:lpstr>PowerPoint Presentation</vt:lpstr>
      <vt:lpstr>Hand hygiene during labour &amp; delivery</vt:lpstr>
      <vt:lpstr>Current measurement tools &amp; challenges</vt:lpstr>
      <vt:lpstr>Time-and-motion study</vt:lpstr>
      <vt:lpstr>Time-and-motion study: interface</vt:lpstr>
      <vt:lpstr>Sampling visits and attendants</vt:lpstr>
      <vt:lpstr>Patient-attendant interactions</vt:lpstr>
      <vt:lpstr>Results: hand hygiene before aseptic procedures</vt:lpstr>
      <vt:lpstr>Recontamination: on which surfaces?</vt:lpstr>
      <vt:lpstr>Recontamination in the literature</vt:lpstr>
      <vt:lpstr>Survey – behavioural determinants, demographics</vt:lpstr>
      <vt:lpstr>Results: determinants  </vt:lpstr>
      <vt:lpstr>Why is recontamination particularly important at birth?</vt:lpstr>
      <vt:lpstr>Pilots – feasibility and acceptability </vt:lpstr>
      <vt:lpstr>Does recontamination have implications for COVID-19?</vt:lpstr>
      <vt:lpstr>Thank you! </vt:lpstr>
      <vt:lpstr>Questions?</vt:lpstr>
      <vt:lpstr> Panel Discussion</vt:lpstr>
      <vt:lpstr> Panel Discussion</vt:lpstr>
      <vt:lpstr>Tork, an Essity brand</vt:lpstr>
      <vt:lpstr>PowerPoint Presentation</vt:lpstr>
      <vt:lpstr>PowerPoint Presentation</vt:lpstr>
      <vt:lpstr> Panel Discussion</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Rx Hand Hygiene: Facilitating Clean Hands in Healthcare Facilities During COVID-19 and Beyond</dc:title>
  <dc:creator>Aarin Palomares</dc:creator>
  <cp:lastModifiedBy>Aarin Palomares</cp:lastModifiedBy>
  <cp:revision>1</cp:revision>
  <dcterms:created xsi:type="dcterms:W3CDTF">2020-05-05T14:24:39Z</dcterms:created>
  <dcterms:modified xsi:type="dcterms:W3CDTF">2020-05-08T14:24:10Z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0x010100862B02AE9904564A859FF8D0FD7228B7</vt:lpwstr>
  </property>
</Properties>
</file>